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4"/>
  </p:notesMasterIdLst>
  <p:handoutMasterIdLst>
    <p:handoutMasterId r:id="rId55"/>
  </p:handoutMasterIdLst>
  <p:sldIdLst>
    <p:sldId id="256" r:id="rId2"/>
    <p:sldId id="257" r:id="rId3"/>
    <p:sldId id="301" r:id="rId4"/>
    <p:sldId id="268" r:id="rId5"/>
    <p:sldId id="302" r:id="rId6"/>
    <p:sldId id="303" r:id="rId7"/>
    <p:sldId id="260" r:id="rId8"/>
    <p:sldId id="264" r:id="rId9"/>
    <p:sldId id="266" r:id="rId10"/>
    <p:sldId id="267" r:id="rId11"/>
    <p:sldId id="334" r:id="rId12"/>
    <p:sldId id="280" r:id="rId13"/>
    <p:sldId id="310" r:id="rId14"/>
    <p:sldId id="307" r:id="rId15"/>
    <p:sldId id="309" r:id="rId16"/>
    <p:sldId id="313" r:id="rId17"/>
    <p:sldId id="274" r:id="rId18"/>
    <p:sldId id="314" r:id="rId19"/>
    <p:sldId id="311" r:id="rId20"/>
    <p:sldId id="320" r:id="rId21"/>
    <p:sldId id="306" r:id="rId22"/>
    <p:sldId id="316" r:id="rId23"/>
    <p:sldId id="297" r:id="rId24"/>
    <p:sldId id="326" r:id="rId25"/>
    <p:sldId id="327" r:id="rId26"/>
    <p:sldId id="328" r:id="rId27"/>
    <p:sldId id="329" r:id="rId28"/>
    <p:sldId id="330" r:id="rId29"/>
    <p:sldId id="331" r:id="rId30"/>
    <p:sldId id="332" r:id="rId31"/>
    <p:sldId id="333" r:id="rId32"/>
    <p:sldId id="321" r:id="rId33"/>
    <p:sldId id="312" r:id="rId34"/>
    <p:sldId id="315" r:id="rId35"/>
    <p:sldId id="322" r:id="rId36"/>
    <p:sldId id="272" r:id="rId37"/>
    <p:sldId id="300" r:id="rId38"/>
    <p:sldId id="337" r:id="rId39"/>
    <p:sldId id="338" r:id="rId40"/>
    <p:sldId id="339" r:id="rId41"/>
    <p:sldId id="340" r:id="rId42"/>
    <p:sldId id="341" r:id="rId43"/>
    <p:sldId id="342" r:id="rId44"/>
    <p:sldId id="343" r:id="rId45"/>
    <p:sldId id="299" r:id="rId46"/>
    <p:sldId id="318" r:id="rId47"/>
    <p:sldId id="323" r:id="rId48"/>
    <p:sldId id="271" r:id="rId49"/>
    <p:sldId id="273" r:id="rId50"/>
    <p:sldId id="298" r:id="rId51"/>
    <p:sldId id="325" r:id="rId52"/>
    <p:sldId id="32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55194" autoAdjust="0"/>
  </p:normalViewPr>
  <p:slideViewPr>
    <p:cSldViewPr snapToGrid="0">
      <p:cViewPr varScale="1">
        <p:scale>
          <a:sx n="49" d="100"/>
          <a:sy n="49" d="100"/>
        </p:scale>
        <p:origin x="1896" y="22"/>
      </p:cViewPr>
      <p:guideLst/>
    </p:cSldViewPr>
  </p:slideViewPr>
  <p:outlineViewPr>
    <p:cViewPr>
      <p:scale>
        <a:sx n="33" d="100"/>
        <a:sy n="33" d="100"/>
      </p:scale>
      <p:origin x="0" y="-235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918" y="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100BC0-318D-492D-BC1B-97702C0F64E1}" type="doc">
      <dgm:prSet loTypeId="urn:microsoft.com/office/officeart/2005/8/layout/bProcess4" loCatId="process" qsTypeId="urn:microsoft.com/office/officeart/2005/8/quickstyle/simple4" qsCatId="simple" csTypeId="urn:microsoft.com/office/officeart/2005/8/colors/colorful1" csCatId="colorful" phldr="1"/>
      <dgm:spPr/>
      <dgm:t>
        <a:bodyPr/>
        <a:lstStyle/>
        <a:p>
          <a:endParaRPr lang="en-US"/>
        </a:p>
      </dgm:t>
    </dgm:pt>
    <dgm:pt modelId="{AF82A8A0-A400-4028-834A-511CF2C97005}">
      <dgm:prSet/>
      <dgm:spPr/>
      <dgm:t>
        <a:bodyPr/>
        <a:lstStyle/>
        <a:p>
          <a:r>
            <a:rPr lang="en-US"/>
            <a:t>Married to Christine</a:t>
          </a:r>
        </a:p>
      </dgm:t>
    </dgm:pt>
    <dgm:pt modelId="{C65C4D6F-C73F-4731-9295-1FB395C702E6}" type="parTrans" cxnId="{3D0954AD-FC10-411B-B05D-DE63DCC4EDDD}">
      <dgm:prSet/>
      <dgm:spPr/>
      <dgm:t>
        <a:bodyPr/>
        <a:lstStyle/>
        <a:p>
          <a:endParaRPr lang="en-US"/>
        </a:p>
      </dgm:t>
    </dgm:pt>
    <dgm:pt modelId="{17D7FEE3-193F-4B66-B093-05F56174C969}" type="sibTrans" cxnId="{3D0954AD-FC10-411B-B05D-DE63DCC4EDDD}">
      <dgm:prSet/>
      <dgm:spPr/>
      <dgm:t>
        <a:bodyPr/>
        <a:lstStyle/>
        <a:p>
          <a:endParaRPr lang="en-US"/>
        </a:p>
      </dgm:t>
    </dgm:pt>
    <dgm:pt modelId="{E0036AB4-309F-4F3F-85CE-64CA84138BD0}">
      <dgm:prSet/>
      <dgm:spPr/>
      <dgm:t>
        <a:bodyPr/>
        <a:lstStyle/>
        <a:p>
          <a:r>
            <a:rPr lang="en-US"/>
            <a:t>Stepson Ian and his fiancé Kaila</a:t>
          </a:r>
        </a:p>
      </dgm:t>
    </dgm:pt>
    <dgm:pt modelId="{FAF9E09F-788E-49CB-AC4B-4E0AFAC94CDB}" type="parTrans" cxnId="{0C376782-EBDD-4BA1-8D6D-9C4553E415E3}">
      <dgm:prSet/>
      <dgm:spPr/>
      <dgm:t>
        <a:bodyPr/>
        <a:lstStyle/>
        <a:p>
          <a:endParaRPr lang="en-US"/>
        </a:p>
      </dgm:t>
    </dgm:pt>
    <dgm:pt modelId="{2B18ED39-1049-4240-81D1-ABBF15D5F60C}" type="sibTrans" cxnId="{0C376782-EBDD-4BA1-8D6D-9C4553E415E3}">
      <dgm:prSet/>
      <dgm:spPr/>
      <dgm:t>
        <a:bodyPr/>
        <a:lstStyle/>
        <a:p>
          <a:endParaRPr lang="en-US"/>
        </a:p>
      </dgm:t>
    </dgm:pt>
    <dgm:pt modelId="{B729BBAF-D0C9-4161-8591-7DEBD4A54A2E}">
      <dgm:prSet/>
      <dgm:spPr/>
      <dgm:t>
        <a:bodyPr/>
        <a:lstStyle/>
        <a:p>
          <a:r>
            <a:rPr lang="en-US" dirty="0"/>
            <a:t>Owner, </a:t>
          </a:r>
          <a:br>
            <a:rPr lang="en-US" dirty="0"/>
          </a:br>
          <a:r>
            <a:rPr lang="en-US" dirty="0"/>
            <a:t>Principal Consultant NOVALUNO LLC</a:t>
          </a:r>
        </a:p>
      </dgm:t>
    </dgm:pt>
    <dgm:pt modelId="{4AA98D70-1A61-43ED-AC9A-F2799F62B532}" type="parTrans" cxnId="{57875357-6D19-480B-BBBC-6DD736D506CB}">
      <dgm:prSet/>
      <dgm:spPr/>
      <dgm:t>
        <a:bodyPr/>
        <a:lstStyle/>
        <a:p>
          <a:endParaRPr lang="en-US"/>
        </a:p>
      </dgm:t>
    </dgm:pt>
    <dgm:pt modelId="{01837A23-C861-4E9C-B745-AF392228B77A}" type="sibTrans" cxnId="{57875357-6D19-480B-BBBC-6DD736D506CB}">
      <dgm:prSet/>
      <dgm:spPr/>
      <dgm:t>
        <a:bodyPr/>
        <a:lstStyle/>
        <a:p>
          <a:endParaRPr lang="en-US"/>
        </a:p>
      </dgm:t>
    </dgm:pt>
    <dgm:pt modelId="{E2E4C98D-B097-4CC7-9C9C-4641BF8F6E78}">
      <dgm:prSet/>
      <dgm:spPr/>
      <dgm:t>
        <a:bodyPr/>
        <a:lstStyle/>
        <a:p>
          <a:r>
            <a:rPr lang="en-US" dirty="0"/>
            <a:t>Professional </a:t>
          </a:r>
          <a:br>
            <a:rPr lang="en-US" dirty="0"/>
          </a:br>
          <a:r>
            <a:rPr lang="en-US" dirty="0"/>
            <a:t>Drone Pilot</a:t>
          </a:r>
          <a:br>
            <a:rPr lang="en-US" dirty="0"/>
          </a:br>
          <a:r>
            <a:rPr lang="en-US" dirty="0"/>
            <a:t>Aerial Photographer</a:t>
          </a:r>
        </a:p>
      </dgm:t>
    </dgm:pt>
    <dgm:pt modelId="{9B9A307C-8B74-4EE2-B53D-528C7F294ED4}" type="parTrans" cxnId="{F662E621-9C82-4D6D-AE45-87CA8ECFCA5F}">
      <dgm:prSet/>
      <dgm:spPr/>
      <dgm:t>
        <a:bodyPr/>
        <a:lstStyle/>
        <a:p>
          <a:endParaRPr lang="en-US"/>
        </a:p>
      </dgm:t>
    </dgm:pt>
    <dgm:pt modelId="{4C5DADEB-6C87-4C59-9490-4AC2EC379462}" type="sibTrans" cxnId="{F662E621-9C82-4D6D-AE45-87CA8ECFCA5F}">
      <dgm:prSet/>
      <dgm:spPr/>
      <dgm:t>
        <a:bodyPr/>
        <a:lstStyle/>
        <a:p>
          <a:endParaRPr lang="en-US"/>
        </a:p>
      </dgm:t>
    </dgm:pt>
    <dgm:pt modelId="{74B82DE5-557C-46B2-96E3-CB011A295849}">
      <dgm:prSet/>
      <dgm:spPr/>
      <dgm:t>
        <a:bodyPr/>
        <a:lstStyle/>
        <a:p>
          <a:r>
            <a:rPr lang="en-US"/>
            <a:t>Hobbies are singing, dancing, and playing guitar</a:t>
          </a:r>
        </a:p>
      </dgm:t>
    </dgm:pt>
    <dgm:pt modelId="{DA96010E-A8C6-4FA2-8A7D-5E4460CCA17C}" type="parTrans" cxnId="{9DA3CB80-B825-4E33-9BCC-88CC79D62903}">
      <dgm:prSet/>
      <dgm:spPr/>
      <dgm:t>
        <a:bodyPr/>
        <a:lstStyle/>
        <a:p>
          <a:endParaRPr lang="en-US"/>
        </a:p>
      </dgm:t>
    </dgm:pt>
    <dgm:pt modelId="{C6FE8AFD-DCA4-4E7D-A5DE-B8D3B004A80A}" type="sibTrans" cxnId="{9DA3CB80-B825-4E33-9BCC-88CC79D62903}">
      <dgm:prSet/>
      <dgm:spPr/>
      <dgm:t>
        <a:bodyPr/>
        <a:lstStyle/>
        <a:p>
          <a:endParaRPr lang="en-US"/>
        </a:p>
      </dgm:t>
    </dgm:pt>
    <dgm:pt modelId="{BAF11749-E833-4122-8F10-69FF0D113B29}">
      <dgm:prSet/>
      <dgm:spPr/>
      <dgm:t>
        <a:bodyPr/>
        <a:lstStyle/>
        <a:p>
          <a:r>
            <a:rPr lang="en-US" dirty="0"/>
            <a:t>Software Engineer and Technical Solution Architect</a:t>
          </a:r>
        </a:p>
      </dgm:t>
    </dgm:pt>
    <dgm:pt modelId="{872BCF9C-BD6D-46E1-8C48-4431483B0ECF}" type="parTrans" cxnId="{0691F62B-5864-490B-BA21-AB79E06356DE}">
      <dgm:prSet/>
      <dgm:spPr/>
      <dgm:t>
        <a:bodyPr/>
        <a:lstStyle/>
        <a:p>
          <a:endParaRPr lang="en-US"/>
        </a:p>
      </dgm:t>
    </dgm:pt>
    <dgm:pt modelId="{09C3167F-7712-4A03-B567-862959CFE0D4}" type="sibTrans" cxnId="{0691F62B-5864-490B-BA21-AB79E06356DE}">
      <dgm:prSet/>
      <dgm:spPr/>
      <dgm:t>
        <a:bodyPr/>
        <a:lstStyle/>
        <a:p>
          <a:endParaRPr lang="en-US"/>
        </a:p>
      </dgm:t>
    </dgm:pt>
    <dgm:pt modelId="{21BB6E9E-D1CF-4163-8260-8091A4A67B44}" type="pres">
      <dgm:prSet presAssocID="{1D100BC0-318D-492D-BC1B-97702C0F64E1}" presName="Name0" presStyleCnt="0">
        <dgm:presLayoutVars>
          <dgm:dir/>
          <dgm:resizeHandles/>
        </dgm:presLayoutVars>
      </dgm:prSet>
      <dgm:spPr/>
    </dgm:pt>
    <dgm:pt modelId="{F2C74BD0-C1E7-4D3C-893A-95041A6FA992}" type="pres">
      <dgm:prSet presAssocID="{AF82A8A0-A400-4028-834A-511CF2C97005}" presName="compNode" presStyleCnt="0"/>
      <dgm:spPr/>
    </dgm:pt>
    <dgm:pt modelId="{075B3FCE-C3FC-4725-B89A-E03C4E3BAF02}" type="pres">
      <dgm:prSet presAssocID="{AF82A8A0-A400-4028-834A-511CF2C97005}" presName="dummyConnPt" presStyleCnt="0"/>
      <dgm:spPr/>
    </dgm:pt>
    <dgm:pt modelId="{99A7B2ED-6306-466E-AEA5-2EEF82111813}" type="pres">
      <dgm:prSet presAssocID="{AF82A8A0-A400-4028-834A-511CF2C97005}" presName="node" presStyleLbl="node1" presStyleIdx="0" presStyleCnt="6">
        <dgm:presLayoutVars>
          <dgm:bulletEnabled val="1"/>
        </dgm:presLayoutVars>
      </dgm:prSet>
      <dgm:spPr/>
    </dgm:pt>
    <dgm:pt modelId="{E30BA039-4A2F-4576-A883-AC8463A41A2E}" type="pres">
      <dgm:prSet presAssocID="{17D7FEE3-193F-4B66-B093-05F56174C969}" presName="sibTrans" presStyleLbl="bgSibTrans2D1" presStyleIdx="0" presStyleCnt="5"/>
      <dgm:spPr/>
    </dgm:pt>
    <dgm:pt modelId="{3C2AF8D1-74D5-4AED-9521-365E54F04FA3}" type="pres">
      <dgm:prSet presAssocID="{E0036AB4-309F-4F3F-85CE-64CA84138BD0}" presName="compNode" presStyleCnt="0"/>
      <dgm:spPr/>
    </dgm:pt>
    <dgm:pt modelId="{2740B20E-E4E6-478B-88C2-2D5897F1E842}" type="pres">
      <dgm:prSet presAssocID="{E0036AB4-309F-4F3F-85CE-64CA84138BD0}" presName="dummyConnPt" presStyleCnt="0"/>
      <dgm:spPr/>
    </dgm:pt>
    <dgm:pt modelId="{871011DE-14E1-44BF-870F-947B4C9986F3}" type="pres">
      <dgm:prSet presAssocID="{E0036AB4-309F-4F3F-85CE-64CA84138BD0}" presName="node" presStyleLbl="node1" presStyleIdx="1" presStyleCnt="6">
        <dgm:presLayoutVars>
          <dgm:bulletEnabled val="1"/>
        </dgm:presLayoutVars>
      </dgm:prSet>
      <dgm:spPr/>
    </dgm:pt>
    <dgm:pt modelId="{F3605D91-5765-40DF-9E69-6B4C5ECFE4B1}" type="pres">
      <dgm:prSet presAssocID="{2B18ED39-1049-4240-81D1-ABBF15D5F60C}" presName="sibTrans" presStyleLbl="bgSibTrans2D1" presStyleIdx="1" presStyleCnt="5"/>
      <dgm:spPr/>
    </dgm:pt>
    <dgm:pt modelId="{6C833377-BF21-4085-A444-79F9417BF272}" type="pres">
      <dgm:prSet presAssocID="{B729BBAF-D0C9-4161-8591-7DEBD4A54A2E}" presName="compNode" presStyleCnt="0"/>
      <dgm:spPr/>
    </dgm:pt>
    <dgm:pt modelId="{68118B74-FB22-4822-A8B8-5A84624C7CE1}" type="pres">
      <dgm:prSet presAssocID="{B729BBAF-D0C9-4161-8591-7DEBD4A54A2E}" presName="dummyConnPt" presStyleCnt="0"/>
      <dgm:spPr/>
    </dgm:pt>
    <dgm:pt modelId="{93ADBBAF-4184-4B0F-8B7C-D94CABB46765}" type="pres">
      <dgm:prSet presAssocID="{B729BBAF-D0C9-4161-8591-7DEBD4A54A2E}" presName="node" presStyleLbl="node1" presStyleIdx="2" presStyleCnt="6">
        <dgm:presLayoutVars>
          <dgm:bulletEnabled val="1"/>
        </dgm:presLayoutVars>
      </dgm:prSet>
      <dgm:spPr/>
    </dgm:pt>
    <dgm:pt modelId="{804C65BF-2975-41B3-8837-5727FB84929A}" type="pres">
      <dgm:prSet presAssocID="{01837A23-C861-4E9C-B745-AF392228B77A}" presName="sibTrans" presStyleLbl="bgSibTrans2D1" presStyleIdx="2" presStyleCnt="5"/>
      <dgm:spPr/>
    </dgm:pt>
    <dgm:pt modelId="{A1226574-8436-4730-98A9-3C44A876580D}" type="pres">
      <dgm:prSet presAssocID="{E2E4C98D-B097-4CC7-9C9C-4641BF8F6E78}" presName="compNode" presStyleCnt="0"/>
      <dgm:spPr/>
    </dgm:pt>
    <dgm:pt modelId="{BD147FFF-DAE2-44A0-A9DC-217B14942A69}" type="pres">
      <dgm:prSet presAssocID="{E2E4C98D-B097-4CC7-9C9C-4641BF8F6E78}" presName="dummyConnPt" presStyleCnt="0"/>
      <dgm:spPr/>
    </dgm:pt>
    <dgm:pt modelId="{F1B1740C-F5CB-480D-A2B2-B6B76B78DC07}" type="pres">
      <dgm:prSet presAssocID="{E2E4C98D-B097-4CC7-9C9C-4641BF8F6E78}" presName="node" presStyleLbl="node1" presStyleIdx="3" presStyleCnt="6">
        <dgm:presLayoutVars>
          <dgm:bulletEnabled val="1"/>
        </dgm:presLayoutVars>
      </dgm:prSet>
      <dgm:spPr/>
    </dgm:pt>
    <dgm:pt modelId="{0E5B8357-644B-409E-A9B3-24CD244C7619}" type="pres">
      <dgm:prSet presAssocID="{4C5DADEB-6C87-4C59-9490-4AC2EC379462}" presName="sibTrans" presStyleLbl="bgSibTrans2D1" presStyleIdx="3" presStyleCnt="5"/>
      <dgm:spPr/>
    </dgm:pt>
    <dgm:pt modelId="{E88431BB-5E82-4BD8-BF49-766A61E6EC64}" type="pres">
      <dgm:prSet presAssocID="{74B82DE5-557C-46B2-96E3-CB011A295849}" presName="compNode" presStyleCnt="0"/>
      <dgm:spPr/>
    </dgm:pt>
    <dgm:pt modelId="{4046CA33-E2AC-40D8-A3E7-BFDB52C17A1B}" type="pres">
      <dgm:prSet presAssocID="{74B82DE5-557C-46B2-96E3-CB011A295849}" presName="dummyConnPt" presStyleCnt="0"/>
      <dgm:spPr/>
    </dgm:pt>
    <dgm:pt modelId="{4A550B59-16BA-48F8-992C-2F5ACAE77AFE}" type="pres">
      <dgm:prSet presAssocID="{74B82DE5-557C-46B2-96E3-CB011A295849}" presName="node" presStyleLbl="node1" presStyleIdx="4" presStyleCnt="6">
        <dgm:presLayoutVars>
          <dgm:bulletEnabled val="1"/>
        </dgm:presLayoutVars>
      </dgm:prSet>
      <dgm:spPr/>
    </dgm:pt>
    <dgm:pt modelId="{931F78E4-5324-4ACB-BCD5-62F9A28715F3}" type="pres">
      <dgm:prSet presAssocID="{C6FE8AFD-DCA4-4E7D-A5DE-B8D3B004A80A}" presName="sibTrans" presStyleLbl="bgSibTrans2D1" presStyleIdx="4" presStyleCnt="5"/>
      <dgm:spPr/>
    </dgm:pt>
    <dgm:pt modelId="{24BF4D61-83F0-4B2E-BEAC-87C3B6115BE1}" type="pres">
      <dgm:prSet presAssocID="{BAF11749-E833-4122-8F10-69FF0D113B29}" presName="compNode" presStyleCnt="0"/>
      <dgm:spPr/>
    </dgm:pt>
    <dgm:pt modelId="{EAA424EF-3590-4FCE-957C-E97E7756EDF4}" type="pres">
      <dgm:prSet presAssocID="{BAF11749-E833-4122-8F10-69FF0D113B29}" presName="dummyConnPt" presStyleCnt="0"/>
      <dgm:spPr/>
    </dgm:pt>
    <dgm:pt modelId="{74DE9221-FADB-42A3-81B1-AFD5F8142D5D}" type="pres">
      <dgm:prSet presAssocID="{BAF11749-E833-4122-8F10-69FF0D113B29}" presName="node" presStyleLbl="node1" presStyleIdx="5" presStyleCnt="6">
        <dgm:presLayoutVars>
          <dgm:bulletEnabled val="1"/>
        </dgm:presLayoutVars>
      </dgm:prSet>
      <dgm:spPr/>
    </dgm:pt>
  </dgm:ptLst>
  <dgm:cxnLst>
    <dgm:cxn modelId="{D4047502-8267-43D8-8400-C7A19B89EEBE}" type="presOf" srcId="{4C5DADEB-6C87-4C59-9490-4AC2EC379462}" destId="{0E5B8357-644B-409E-A9B3-24CD244C7619}" srcOrd="0" destOrd="0" presId="urn:microsoft.com/office/officeart/2005/8/layout/bProcess4"/>
    <dgm:cxn modelId="{9E25870F-9AF8-474B-A0B5-81970DCA24E4}" type="presOf" srcId="{2B18ED39-1049-4240-81D1-ABBF15D5F60C}" destId="{F3605D91-5765-40DF-9E69-6B4C5ECFE4B1}" srcOrd="0" destOrd="0" presId="urn:microsoft.com/office/officeart/2005/8/layout/bProcess4"/>
    <dgm:cxn modelId="{F662E621-9C82-4D6D-AE45-87CA8ECFCA5F}" srcId="{1D100BC0-318D-492D-BC1B-97702C0F64E1}" destId="{E2E4C98D-B097-4CC7-9C9C-4641BF8F6E78}" srcOrd="3" destOrd="0" parTransId="{9B9A307C-8B74-4EE2-B53D-528C7F294ED4}" sibTransId="{4C5DADEB-6C87-4C59-9490-4AC2EC379462}"/>
    <dgm:cxn modelId="{90730422-6EFC-4CAC-BE1F-677B6CA11BAC}" type="presOf" srcId="{74B82DE5-557C-46B2-96E3-CB011A295849}" destId="{4A550B59-16BA-48F8-992C-2F5ACAE77AFE}" srcOrd="0" destOrd="0" presId="urn:microsoft.com/office/officeart/2005/8/layout/bProcess4"/>
    <dgm:cxn modelId="{0691F62B-5864-490B-BA21-AB79E06356DE}" srcId="{1D100BC0-318D-492D-BC1B-97702C0F64E1}" destId="{BAF11749-E833-4122-8F10-69FF0D113B29}" srcOrd="5" destOrd="0" parTransId="{872BCF9C-BD6D-46E1-8C48-4431483B0ECF}" sibTransId="{09C3167F-7712-4A03-B567-862959CFE0D4}"/>
    <dgm:cxn modelId="{24C5D22D-1641-4FF7-A19E-77818E64CDBD}" type="presOf" srcId="{01837A23-C861-4E9C-B745-AF392228B77A}" destId="{804C65BF-2975-41B3-8837-5727FB84929A}" srcOrd="0" destOrd="0" presId="urn:microsoft.com/office/officeart/2005/8/layout/bProcess4"/>
    <dgm:cxn modelId="{5273753A-86CC-4683-97FE-7D0C93B57ED2}" type="presOf" srcId="{BAF11749-E833-4122-8F10-69FF0D113B29}" destId="{74DE9221-FADB-42A3-81B1-AFD5F8142D5D}" srcOrd="0" destOrd="0" presId="urn:microsoft.com/office/officeart/2005/8/layout/bProcess4"/>
    <dgm:cxn modelId="{B40AA63D-76EE-4434-AF48-D88F6608A02C}" type="presOf" srcId="{1D100BC0-318D-492D-BC1B-97702C0F64E1}" destId="{21BB6E9E-D1CF-4163-8260-8091A4A67B44}" srcOrd="0" destOrd="0" presId="urn:microsoft.com/office/officeart/2005/8/layout/bProcess4"/>
    <dgm:cxn modelId="{DD5ED33F-F900-4F6B-99CC-B4D339F88CD4}" type="presOf" srcId="{E2E4C98D-B097-4CC7-9C9C-4641BF8F6E78}" destId="{F1B1740C-F5CB-480D-A2B2-B6B76B78DC07}" srcOrd="0" destOrd="0" presId="urn:microsoft.com/office/officeart/2005/8/layout/bProcess4"/>
    <dgm:cxn modelId="{00475049-0249-4265-BDE5-55D01AD4D60C}" type="presOf" srcId="{B729BBAF-D0C9-4161-8591-7DEBD4A54A2E}" destId="{93ADBBAF-4184-4B0F-8B7C-D94CABB46765}" srcOrd="0" destOrd="0" presId="urn:microsoft.com/office/officeart/2005/8/layout/bProcess4"/>
    <dgm:cxn modelId="{57875357-6D19-480B-BBBC-6DD736D506CB}" srcId="{1D100BC0-318D-492D-BC1B-97702C0F64E1}" destId="{B729BBAF-D0C9-4161-8591-7DEBD4A54A2E}" srcOrd="2" destOrd="0" parTransId="{4AA98D70-1A61-43ED-AC9A-F2799F62B532}" sibTransId="{01837A23-C861-4E9C-B745-AF392228B77A}"/>
    <dgm:cxn modelId="{9DA3CB80-B825-4E33-9BCC-88CC79D62903}" srcId="{1D100BC0-318D-492D-BC1B-97702C0F64E1}" destId="{74B82DE5-557C-46B2-96E3-CB011A295849}" srcOrd="4" destOrd="0" parTransId="{DA96010E-A8C6-4FA2-8A7D-5E4460CCA17C}" sibTransId="{C6FE8AFD-DCA4-4E7D-A5DE-B8D3B004A80A}"/>
    <dgm:cxn modelId="{0C376782-EBDD-4BA1-8D6D-9C4553E415E3}" srcId="{1D100BC0-318D-492D-BC1B-97702C0F64E1}" destId="{E0036AB4-309F-4F3F-85CE-64CA84138BD0}" srcOrd="1" destOrd="0" parTransId="{FAF9E09F-788E-49CB-AC4B-4E0AFAC94CDB}" sibTransId="{2B18ED39-1049-4240-81D1-ABBF15D5F60C}"/>
    <dgm:cxn modelId="{A4B89594-C6E5-4D01-9CCA-83D9A2F58667}" type="presOf" srcId="{E0036AB4-309F-4F3F-85CE-64CA84138BD0}" destId="{871011DE-14E1-44BF-870F-947B4C9986F3}" srcOrd="0" destOrd="0" presId="urn:microsoft.com/office/officeart/2005/8/layout/bProcess4"/>
    <dgm:cxn modelId="{3D0954AD-FC10-411B-B05D-DE63DCC4EDDD}" srcId="{1D100BC0-318D-492D-BC1B-97702C0F64E1}" destId="{AF82A8A0-A400-4028-834A-511CF2C97005}" srcOrd="0" destOrd="0" parTransId="{C65C4D6F-C73F-4731-9295-1FB395C702E6}" sibTransId="{17D7FEE3-193F-4B66-B093-05F56174C969}"/>
    <dgm:cxn modelId="{3B209AAF-E0C3-485F-9E19-7CBA753D334D}" type="presOf" srcId="{C6FE8AFD-DCA4-4E7D-A5DE-B8D3B004A80A}" destId="{931F78E4-5324-4ACB-BCD5-62F9A28715F3}" srcOrd="0" destOrd="0" presId="urn:microsoft.com/office/officeart/2005/8/layout/bProcess4"/>
    <dgm:cxn modelId="{A6544ACC-4ED8-4A96-9CC1-EA66E221BF95}" type="presOf" srcId="{AF82A8A0-A400-4028-834A-511CF2C97005}" destId="{99A7B2ED-6306-466E-AEA5-2EEF82111813}" srcOrd="0" destOrd="0" presId="urn:microsoft.com/office/officeart/2005/8/layout/bProcess4"/>
    <dgm:cxn modelId="{DBECC7DD-2549-4702-BAB4-E363054E09E5}" type="presOf" srcId="{17D7FEE3-193F-4B66-B093-05F56174C969}" destId="{E30BA039-4A2F-4576-A883-AC8463A41A2E}" srcOrd="0" destOrd="0" presId="urn:microsoft.com/office/officeart/2005/8/layout/bProcess4"/>
    <dgm:cxn modelId="{C86754EB-5EE6-4A72-9853-F59B882694BC}" type="presParOf" srcId="{21BB6E9E-D1CF-4163-8260-8091A4A67B44}" destId="{F2C74BD0-C1E7-4D3C-893A-95041A6FA992}" srcOrd="0" destOrd="0" presId="urn:microsoft.com/office/officeart/2005/8/layout/bProcess4"/>
    <dgm:cxn modelId="{52900936-0D5C-4EC4-B9A5-027B9B520B47}" type="presParOf" srcId="{F2C74BD0-C1E7-4D3C-893A-95041A6FA992}" destId="{075B3FCE-C3FC-4725-B89A-E03C4E3BAF02}" srcOrd="0" destOrd="0" presId="urn:microsoft.com/office/officeart/2005/8/layout/bProcess4"/>
    <dgm:cxn modelId="{E9E317A1-BA0C-4FE9-800E-F4BBD909673B}" type="presParOf" srcId="{F2C74BD0-C1E7-4D3C-893A-95041A6FA992}" destId="{99A7B2ED-6306-466E-AEA5-2EEF82111813}" srcOrd="1" destOrd="0" presId="urn:microsoft.com/office/officeart/2005/8/layout/bProcess4"/>
    <dgm:cxn modelId="{0F357F8C-BD81-4A54-A92A-62385DFCC970}" type="presParOf" srcId="{21BB6E9E-D1CF-4163-8260-8091A4A67B44}" destId="{E30BA039-4A2F-4576-A883-AC8463A41A2E}" srcOrd="1" destOrd="0" presId="urn:microsoft.com/office/officeart/2005/8/layout/bProcess4"/>
    <dgm:cxn modelId="{2033AD92-F13E-4907-AE3E-A24A7386E240}" type="presParOf" srcId="{21BB6E9E-D1CF-4163-8260-8091A4A67B44}" destId="{3C2AF8D1-74D5-4AED-9521-365E54F04FA3}" srcOrd="2" destOrd="0" presId="urn:microsoft.com/office/officeart/2005/8/layout/bProcess4"/>
    <dgm:cxn modelId="{F7D03809-4999-47D1-84A9-B131F9FF5B7A}" type="presParOf" srcId="{3C2AF8D1-74D5-4AED-9521-365E54F04FA3}" destId="{2740B20E-E4E6-478B-88C2-2D5897F1E842}" srcOrd="0" destOrd="0" presId="urn:microsoft.com/office/officeart/2005/8/layout/bProcess4"/>
    <dgm:cxn modelId="{6DC2ED61-EA4D-4EA7-8F32-3D043DFE38F2}" type="presParOf" srcId="{3C2AF8D1-74D5-4AED-9521-365E54F04FA3}" destId="{871011DE-14E1-44BF-870F-947B4C9986F3}" srcOrd="1" destOrd="0" presId="urn:microsoft.com/office/officeart/2005/8/layout/bProcess4"/>
    <dgm:cxn modelId="{370FCBBC-38E6-42F4-AAA4-ABFDAA4110EC}" type="presParOf" srcId="{21BB6E9E-D1CF-4163-8260-8091A4A67B44}" destId="{F3605D91-5765-40DF-9E69-6B4C5ECFE4B1}" srcOrd="3" destOrd="0" presId="urn:microsoft.com/office/officeart/2005/8/layout/bProcess4"/>
    <dgm:cxn modelId="{B35FAFE8-03CF-444B-BE80-6EEEB8F48962}" type="presParOf" srcId="{21BB6E9E-D1CF-4163-8260-8091A4A67B44}" destId="{6C833377-BF21-4085-A444-79F9417BF272}" srcOrd="4" destOrd="0" presId="urn:microsoft.com/office/officeart/2005/8/layout/bProcess4"/>
    <dgm:cxn modelId="{E3F58353-5E82-4872-8FC1-4EA123E72F39}" type="presParOf" srcId="{6C833377-BF21-4085-A444-79F9417BF272}" destId="{68118B74-FB22-4822-A8B8-5A84624C7CE1}" srcOrd="0" destOrd="0" presId="urn:microsoft.com/office/officeart/2005/8/layout/bProcess4"/>
    <dgm:cxn modelId="{DC78E831-9D32-4DB5-876D-1294E636D831}" type="presParOf" srcId="{6C833377-BF21-4085-A444-79F9417BF272}" destId="{93ADBBAF-4184-4B0F-8B7C-D94CABB46765}" srcOrd="1" destOrd="0" presId="urn:microsoft.com/office/officeart/2005/8/layout/bProcess4"/>
    <dgm:cxn modelId="{D4722C87-5ECE-4F10-B498-0C6751833240}" type="presParOf" srcId="{21BB6E9E-D1CF-4163-8260-8091A4A67B44}" destId="{804C65BF-2975-41B3-8837-5727FB84929A}" srcOrd="5" destOrd="0" presId="urn:microsoft.com/office/officeart/2005/8/layout/bProcess4"/>
    <dgm:cxn modelId="{4CEED23D-6E75-47D1-8DBB-4749DE6B4873}" type="presParOf" srcId="{21BB6E9E-D1CF-4163-8260-8091A4A67B44}" destId="{A1226574-8436-4730-98A9-3C44A876580D}" srcOrd="6" destOrd="0" presId="urn:microsoft.com/office/officeart/2005/8/layout/bProcess4"/>
    <dgm:cxn modelId="{EFE40B4D-836C-47E3-80B2-B3F524C6E627}" type="presParOf" srcId="{A1226574-8436-4730-98A9-3C44A876580D}" destId="{BD147FFF-DAE2-44A0-A9DC-217B14942A69}" srcOrd="0" destOrd="0" presId="urn:microsoft.com/office/officeart/2005/8/layout/bProcess4"/>
    <dgm:cxn modelId="{4B371808-0E53-4232-BCC8-79D6A5C3D798}" type="presParOf" srcId="{A1226574-8436-4730-98A9-3C44A876580D}" destId="{F1B1740C-F5CB-480D-A2B2-B6B76B78DC07}" srcOrd="1" destOrd="0" presId="urn:microsoft.com/office/officeart/2005/8/layout/bProcess4"/>
    <dgm:cxn modelId="{F5D95E18-8767-40F9-8600-BA2ECED84362}" type="presParOf" srcId="{21BB6E9E-D1CF-4163-8260-8091A4A67B44}" destId="{0E5B8357-644B-409E-A9B3-24CD244C7619}" srcOrd="7" destOrd="0" presId="urn:microsoft.com/office/officeart/2005/8/layout/bProcess4"/>
    <dgm:cxn modelId="{CF2DB70D-C7EE-4466-A168-02B8F7727410}" type="presParOf" srcId="{21BB6E9E-D1CF-4163-8260-8091A4A67B44}" destId="{E88431BB-5E82-4BD8-BF49-766A61E6EC64}" srcOrd="8" destOrd="0" presId="urn:microsoft.com/office/officeart/2005/8/layout/bProcess4"/>
    <dgm:cxn modelId="{6FF910BE-0AFD-45D3-B463-CA90B97786A4}" type="presParOf" srcId="{E88431BB-5E82-4BD8-BF49-766A61E6EC64}" destId="{4046CA33-E2AC-40D8-A3E7-BFDB52C17A1B}" srcOrd="0" destOrd="0" presId="urn:microsoft.com/office/officeart/2005/8/layout/bProcess4"/>
    <dgm:cxn modelId="{4FFC185F-7EBD-4171-8237-EC257BD963D5}" type="presParOf" srcId="{E88431BB-5E82-4BD8-BF49-766A61E6EC64}" destId="{4A550B59-16BA-48F8-992C-2F5ACAE77AFE}" srcOrd="1" destOrd="0" presId="urn:microsoft.com/office/officeart/2005/8/layout/bProcess4"/>
    <dgm:cxn modelId="{CEEB9C87-EF01-4665-88F4-E889B9633825}" type="presParOf" srcId="{21BB6E9E-D1CF-4163-8260-8091A4A67B44}" destId="{931F78E4-5324-4ACB-BCD5-62F9A28715F3}" srcOrd="9" destOrd="0" presId="urn:microsoft.com/office/officeart/2005/8/layout/bProcess4"/>
    <dgm:cxn modelId="{53CD040F-A9B4-4BF5-AD1D-8F78889EB243}" type="presParOf" srcId="{21BB6E9E-D1CF-4163-8260-8091A4A67B44}" destId="{24BF4D61-83F0-4B2E-BEAC-87C3B6115BE1}" srcOrd="10" destOrd="0" presId="urn:microsoft.com/office/officeart/2005/8/layout/bProcess4"/>
    <dgm:cxn modelId="{487D4191-B7A0-43FF-A7D1-C1C5A240A017}" type="presParOf" srcId="{24BF4D61-83F0-4B2E-BEAC-87C3B6115BE1}" destId="{EAA424EF-3590-4FCE-957C-E97E7756EDF4}" srcOrd="0" destOrd="0" presId="urn:microsoft.com/office/officeart/2005/8/layout/bProcess4"/>
    <dgm:cxn modelId="{AFBD01F8-7ADB-4A20-A76F-BB0FD7748109}" type="presParOf" srcId="{24BF4D61-83F0-4B2E-BEAC-87C3B6115BE1}" destId="{74DE9221-FADB-42A3-81B1-AFD5F8142D5D}"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BA039-4A2F-4576-A883-AC8463A41A2E}">
      <dsp:nvSpPr>
        <dsp:cNvPr id="0" name=""/>
        <dsp:cNvSpPr/>
      </dsp:nvSpPr>
      <dsp:spPr>
        <a:xfrm rot="5400000">
          <a:off x="5729" y="1163052"/>
          <a:ext cx="1807900" cy="21856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9A7B2ED-6306-466E-AEA5-2EEF82111813}">
      <dsp:nvSpPr>
        <dsp:cNvPr id="0" name=""/>
        <dsp:cNvSpPr/>
      </dsp:nvSpPr>
      <dsp:spPr>
        <a:xfrm>
          <a:off x="417249" y="2788"/>
          <a:ext cx="2428487" cy="14570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Married to Christine</a:t>
          </a:r>
        </a:p>
      </dsp:txBody>
      <dsp:txXfrm>
        <a:off x="459926" y="45465"/>
        <a:ext cx="2343133" cy="1371738"/>
      </dsp:txXfrm>
    </dsp:sp>
    <dsp:sp modelId="{F3605D91-5765-40DF-9E69-6B4C5ECFE4B1}">
      <dsp:nvSpPr>
        <dsp:cNvPr id="0" name=""/>
        <dsp:cNvSpPr/>
      </dsp:nvSpPr>
      <dsp:spPr>
        <a:xfrm rot="5400000">
          <a:off x="5729" y="2984417"/>
          <a:ext cx="1807900" cy="21856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71011DE-14E1-44BF-870F-947B4C9986F3}">
      <dsp:nvSpPr>
        <dsp:cNvPr id="0" name=""/>
        <dsp:cNvSpPr/>
      </dsp:nvSpPr>
      <dsp:spPr>
        <a:xfrm>
          <a:off x="417249" y="1824153"/>
          <a:ext cx="2428487" cy="145709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Stepson Ian and his fiancé Kaila</a:t>
          </a:r>
        </a:p>
      </dsp:txBody>
      <dsp:txXfrm>
        <a:off x="459926" y="1866830"/>
        <a:ext cx="2343133" cy="1371738"/>
      </dsp:txXfrm>
    </dsp:sp>
    <dsp:sp modelId="{804C65BF-2975-41B3-8837-5727FB84929A}">
      <dsp:nvSpPr>
        <dsp:cNvPr id="0" name=""/>
        <dsp:cNvSpPr/>
      </dsp:nvSpPr>
      <dsp:spPr>
        <a:xfrm>
          <a:off x="916411" y="3895100"/>
          <a:ext cx="3216423" cy="21856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3ADBBAF-4184-4B0F-8B7C-D94CABB46765}">
      <dsp:nvSpPr>
        <dsp:cNvPr id="0" name=""/>
        <dsp:cNvSpPr/>
      </dsp:nvSpPr>
      <dsp:spPr>
        <a:xfrm>
          <a:off x="417249" y="3645519"/>
          <a:ext cx="2428487" cy="1457092"/>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Owner, </a:t>
          </a:r>
          <a:br>
            <a:rPr lang="en-US" sz="2100" kern="1200" dirty="0"/>
          </a:br>
          <a:r>
            <a:rPr lang="en-US" sz="2100" kern="1200" dirty="0"/>
            <a:t>Principal Consultant NOVALUNO LLC</a:t>
          </a:r>
        </a:p>
      </dsp:txBody>
      <dsp:txXfrm>
        <a:off x="459926" y="3688196"/>
        <a:ext cx="2343133" cy="1371738"/>
      </dsp:txXfrm>
    </dsp:sp>
    <dsp:sp modelId="{0E5B8357-644B-409E-A9B3-24CD244C7619}">
      <dsp:nvSpPr>
        <dsp:cNvPr id="0" name=""/>
        <dsp:cNvSpPr/>
      </dsp:nvSpPr>
      <dsp:spPr>
        <a:xfrm rot="16200000">
          <a:off x="3235617" y="2984417"/>
          <a:ext cx="1807900" cy="218563"/>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1B1740C-F5CB-480D-A2B2-B6B76B78DC07}">
      <dsp:nvSpPr>
        <dsp:cNvPr id="0" name=""/>
        <dsp:cNvSpPr/>
      </dsp:nvSpPr>
      <dsp:spPr>
        <a:xfrm>
          <a:off x="3647137" y="3645519"/>
          <a:ext cx="2428487" cy="1457092"/>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Professional </a:t>
          </a:r>
          <a:br>
            <a:rPr lang="en-US" sz="2100" kern="1200" dirty="0"/>
          </a:br>
          <a:r>
            <a:rPr lang="en-US" sz="2100" kern="1200" dirty="0"/>
            <a:t>Drone Pilot</a:t>
          </a:r>
          <a:br>
            <a:rPr lang="en-US" sz="2100" kern="1200" dirty="0"/>
          </a:br>
          <a:r>
            <a:rPr lang="en-US" sz="2100" kern="1200" dirty="0"/>
            <a:t>Aerial Photographer</a:t>
          </a:r>
        </a:p>
      </dsp:txBody>
      <dsp:txXfrm>
        <a:off x="3689814" y="3688196"/>
        <a:ext cx="2343133" cy="1371738"/>
      </dsp:txXfrm>
    </dsp:sp>
    <dsp:sp modelId="{931F78E4-5324-4ACB-BCD5-62F9A28715F3}">
      <dsp:nvSpPr>
        <dsp:cNvPr id="0" name=""/>
        <dsp:cNvSpPr/>
      </dsp:nvSpPr>
      <dsp:spPr>
        <a:xfrm rot="16200000">
          <a:off x="3235617" y="1163052"/>
          <a:ext cx="1807900" cy="21856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A550B59-16BA-48F8-992C-2F5ACAE77AFE}">
      <dsp:nvSpPr>
        <dsp:cNvPr id="0" name=""/>
        <dsp:cNvSpPr/>
      </dsp:nvSpPr>
      <dsp:spPr>
        <a:xfrm>
          <a:off x="3647137" y="1824153"/>
          <a:ext cx="2428487" cy="1457092"/>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Hobbies are singing, dancing, and playing guitar</a:t>
          </a:r>
        </a:p>
      </dsp:txBody>
      <dsp:txXfrm>
        <a:off x="3689814" y="1866830"/>
        <a:ext cx="2343133" cy="1371738"/>
      </dsp:txXfrm>
    </dsp:sp>
    <dsp:sp modelId="{74DE9221-FADB-42A3-81B1-AFD5F8142D5D}">
      <dsp:nvSpPr>
        <dsp:cNvPr id="0" name=""/>
        <dsp:cNvSpPr/>
      </dsp:nvSpPr>
      <dsp:spPr>
        <a:xfrm>
          <a:off x="3647137" y="2788"/>
          <a:ext cx="2428487" cy="14570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Software Engineer and Technical Solution Architect</a:t>
          </a:r>
        </a:p>
      </dsp:txBody>
      <dsp:txXfrm>
        <a:off x="3689814" y="45465"/>
        <a:ext cx="2343133" cy="13717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1E3826-1195-4A3E-8824-0E4EF17ACF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B70DA9-15FA-45D8-BFBC-57027B1EC0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37BBB4-8D72-4B43-B6BC-08435BEAAE45}" type="datetimeFigureOut">
              <a:rPr lang="en-US" smtClean="0"/>
              <a:t>9/1/2021</a:t>
            </a:fld>
            <a:endParaRPr lang="en-US"/>
          </a:p>
        </p:txBody>
      </p:sp>
      <p:sp>
        <p:nvSpPr>
          <p:cNvPr id="4" name="Footer Placeholder 3">
            <a:extLst>
              <a:ext uri="{FF2B5EF4-FFF2-40B4-BE49-F238E27FC236}">
                <a16:creationId xmlns:a16="http://schemas.microsoft.com/office/drawing/2014/main" id="{81790651-AB9C-476E-AFC1-E4492DB4F5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7D5AD2-97DB-4F71-8902-8BBEB3D218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B0A8E4-FCE4-4FF5-BE70-85472ADFB63F}" type="slidenum">
              <a:rPr lang="en-US" smtClean="0"/>
              <a:t>‹#›</a:t>
            </a:fld>
            <a:endParaRPr lang="en-US"/>
          </a:p>
        </p:txBody>
      </p:sp>
    </p:spTree>
    <p:extLst>
      <p:ext uri="{BB962C8B-B14F-4D97-AF65-F5344CB8AC3E}">
        <p14:creationId xmlns:p14="http://schemas.microsoft.com/office/powerpoint/2010/main" val="4156709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5BD2D-2AB2-44C5-AC5D-A8CA5C88ED4B}" type="datetimeFigureOut">
              <a:rPr lang="en-US" smtClean="0"/>
              <a:t>9/1/2021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059C3-4A70-40F4-BA7F-F1210893FD38}" type="slidenum">
              <a:rPr lang="en-US" smtClean="0"/>
              <a:t>‹#›</a:t>
            </a:fld>
            <a:endParaRPr lang="en-US"/>
          </a:p>
        </p:txBody>
      </p:sp>
    </p:spTree>
    <p:extLst>
      <p:ext uri="{BB962C8B-B14F-4D97-AF65-F5344CB8AC3E}">
        <p14:creationId xmlns:p14="http://schemas.microsoft.com/office/powerpoint/2010/main" val="318838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ginx.com/blog/microservices-reference-architecture-nginx-twelve-factor-app/"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ncf.io/"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12factor.net/processes" TargetMode="External"/><Relationship Id="rId13" Type="http://schemas.openxmlformats.org/officeDocument/2006/relationships/hyperlink" Target="https://12factor.net/logs" TargetMode="External"/><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12" Type="http://schemas.openxmlformats.org/officeDocument/2006/relationships/hyperlink" Target="https://12factor.net/dev-prod-parity"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12factor.net/backing-services" TargetMode="External"/><Relationship Id="rId11" Type="http://schemas.openxmlformats.org/officeDocument/2006/relationships/hyperlink" Target="https://12factor.net/disposability" TargetMode="External"/><Relationship Id="rId5" Type="http://schemas.openxmlformats.org/officeDocument/2006/relationships/hyperlink" Target="https://12factor.net/config" TargetMode="External"/><Relationship Id="rId10" Type="http://schemas.openxmlformats.org/officeDocument/2006/relationships/hyperlink" Target="https://12factor.net/concurrency" TargetMode="External"/><Relationship Id="rId4" Type="http://schemas.openxmlformats.org/officeDocument/2006/relationships/hyperlink" Target="https://12factor.net/dependencies" TargetMode="External"/><Relationship Id="rId9" Type="http://schemas.openxmlformats.org/officeDocument/2006/relationships/hyperlink" Target="https://12factor.net/port-binding" TargetMode="External"/><Relationship Id="rId14" Type="http://schemas.openxmlformats.org/officeDocument/2006/relationships/hyperlink" Target="https://12factor.net/admin-process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a:t>
            </a:fld>
            <a:endParaRPr lang="en-US"/>
          </a:p>
        </p:txBody>
      </p:sp>
    </p:spTree>
    <p:extLst>
      <p:ext uri="{BB962C8B-B14F-4D97-AF65-F5344CB8AC3E}">
        <p14:creationId xmlns:p14="http://schemas.microsoft.com/office/powerpoint/2010/main" val="483294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Principle 3: Networked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Application design has been shifting over time. It used to be that applications were used and run on the systems that hosted them. Mainframe/minicomputer applications, desktop applications, and even Unix CLI applications ran in a local context.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Connecting to these systems via a network interface gradually became a feature, but was often thought of as a necessary evil, and was generally considered to be “slower”.</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benefits of a networked architecture: </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Makes your application more resilient</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Easier to deploy</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Easier to manage</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bg1">
                    <a:lumMod val="75000"/>
                  </a:schemeClr>
                </a:solidFill>
                <a:effectLst/>
                <a:latin typeface="+mn-lt"/>
                <a:ea typeface="+mn-ea"/>
                <a:cs typeface="+mn-cs"/>
              </a:rPr>
              <a:t>More Resilient</a:t>
            </a:r>
          </a:p>
          <a:p>
            <a:pPr fontAlgn="base"/>
            <a:endParaRPr lang="en-US" sz="1200" b="1" i="0" kern="1200" dirty="0">
              <a:solidFill>
                <a:schemeClr val="bg1">
                  <a:lumMod val="75000"/>
                </a:schemeClr>
              </a:solidFill>
              <a:effectLst/>
              <a:latin typeface="+mn-lt"/>
              <a:ea typeface="+mn-ea"/>
              <a:cs typeface="+mn-cs"/>
            </a:endParaRPr>
          </a:p>
          <a:p>
            <a:pPr fontAlgn="base"/>
            <a:r>
              <a:rPr lang="en-US" sz="1200" b="0" i="0" kern="1200" dirty="0">
                <a:solidFill>
                  <a:schemeClr val="tx1"/>
                </a:solidFill>
                <a:effectLst/>
                <a:latin typeface="+mn-lt"/>
                <a:ea typeface="+mn-ea"/>
                <a:cs typeface="+mn-cs"/>
              </a:rPr>
              <a:t>By incorporating networking deeply in your architecture, you make it more resilient, especially if you design using the principles described in the </a:t>
            </a:r>
            <a:r>
              <a:rPr lang="en-US" sz="1200" b="0" i="0" u="none" strike="noStrike" kern="1200" dirty="0">
                <a:solidFill>
                  <a:schemeClr val="tx1"/>
                </a:solidFill>
                <a:effectLst/>
                <a:latin typeface="+mn-lt"/>
                <a:ea typeface="+mn-ea"/>
                <a:cs typeface="+mn-cs"/>
                <a:hlinkClick r:id="rId3"/>
              </a:rPr>
              <a:t>Twelve‑Factor App for Microservices</a:t>
            </a:r>
            <a:r>
              <a:rPr lang="en-US" sz="1200" b="0" i="0" kern="1200" dirty="0">
                <a:solidFill>
                  <a:schemeClr val="tx1"/>
                </a:solidFill>
                <a:effectLst/>
                <a:latin typeface="+mn-lt"/>
                <a:ea typeface="+mn-ea"/>
                <a:cs typeface="+mn-cs"/>
              </a:rPr>
              <a:t>.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By implementing twelve‑factor principles in your application components, you get an application that can easily scale horizontally and that is easy to distribute your request load against.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This means that you can easily have multiple instances of all of your application components running simultaneously, without fear that the failure of one of them might cause an outage of the entire application.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Using a load balancer like NGINX, you can monitor your services, and make sure that requests go to healthy instances.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You can also easily scale up the application based on the bottlenecks in the system that are actually being taxed: you don’t have to scale up all of the application components at the same time, as you would with a monolithic application.</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Easier to Deploy</a:t>
            </a:r>
          </a:p>
          <a:p>
            <a:pPr fontAlgn="base"/>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By networking your application, you also make deployment simpler. The testing regime for a single service is significantly smaller (or simpler) than for an entire monolithic application.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Service testing is much more like unit or functional testing than the full regression‑testing process required by a monolith.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 are embracing microservices, it means that your application code is packaged in an immutable container that is built once (by your trusted DevOps team), that moves through the CI/CD pipeline without modification, and that runs in production as built.</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Easier to Manage</a:t>
            </a:r>
          </a:p>
          <a:p>
            <a:pPr fontAlgn="base"/>
            <a:endParaRPr lang="en-US" sz="1200" b="1"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Networking your application also makes management easier.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Compared to a single monolith which can fail or need scaling in a variety of ways, a networked, microservices‑oriented application is easier to manage.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component parts are now discrete and can be monitored more easily.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intercommunication between the parts is conducted via HTTP, making it easy to monitor, utilize, and test.</a:t>
            </a: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10</a:t>
            </a:fld>
            <a:endParaRPr lang="en-US"/>
          </a:p>
        </p:txBody>
      </p:sp>
    </p:spTree>
    <p:extLst>
      <p:ext uri="{BB962C8B-B14F-4D97-AF65-F5344CB8AC3E}">
        <p14:creationId xmlns:p14="http://schemas.microsoft.com/office/powerpoint/2010/main" val="2162299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metaphors are from this blog post: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https://towardsdatascience.com/learn-enough-docker-to-be-useful-b7ba70caeb4b</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Container</a:t>
            </a:r>
          </a:p>
          <a:p>
            <a:r>
              <a:rPr lang="en-US" sz="1200" b="0" i="0" kern="1200" dirty="0">
                <a:solidFill>
                  <a:schemeClr val="tx1"/>
                </a:solidFill>
                <a:effectLst/>
                <a:latin typeface="+mn-lt"/>
                <a:ea typeface="+mn-ea"/>
                <a:cs typeface="+mn-cs"/>
              </a:rPr>
              <a:t>Like a physical plastic container, a Docker container: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Holds things</a:t>
            </a:r>
          </a:p>
          <a:p>
            <a:r>
              <a:rPr lang="en-US" sz="1200" b="0" i="0" kern="1200" dirty="0">
                <a:solidFill>
                  <a:schemeClr val="tx1"/>
                </a:solidFill>
                <a:effectLst/>
                <a:latin typeface="+mn-lt"/>
                <a:ea typeface="+mn-ea"/>
                <a:cs typeface="+mn-cs"/>
              </a:rPr>
              <a:t>Something is either inside the container or outside the container.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Is portable</a:t>
            </a:r>
          </a:p>
          <a:p>
            <a:r>
              <a:rPr lang="en-US" sz="1200" b="0" i="0" kern="1200" dirty="0">
                <a:solidFill>
                  <a:schemeClr val="tx1"/>
                </a:solidFill>
                <a:effectLst/>
                <a:latin typeface="+mn-lt"/>
                <a:ea typeface="+mn-ea"/>
                <a:cs typeface="+mn-cs"/>
              </a:rPr>
              <a:t>It can be used on your local machine, your coworker’s machine, or a cloud provider’s servers (e.g. Azure).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Sort of like all that stuff you keep moving with you from home to home.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 clear interfaces for access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physical container has a lid for opening and putting things in and taking things out.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Similarly, a Docker container has several mechanisms for interfacing with the outside world.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has ports that can be opened for interacting through the browser.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configure it to interact with data through the command line.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Can be obtained from a remote location</a:t>
            </a:r>
          </a:p>
          <a:p>
            <a:r>
              <a:rPr lang="en-US" sz="1200" b="0" i="0" kern="1200" dirty="0">
                <a:solidFill>
                  <a:schemeClr val="tx1"/>
                </a:solidFill>
                <a:effectLst/>
                <a:latin typeface="+mn-lt"/>
                <a:ea typeface="+mn-ea"/>
                <a:cs typeface="+mn-cs"/>
              </a:rPr>
              <a:t>You can get another empty plastic container from Amazon.com when you need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Amazon gets its plastic containers from manufacturers who stamp them out by the thousands from a single mold.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case of a Docker container, an offsite registry keeps an image, which is like a mold, for your container.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when you need a container you can make one from the image.</a:t>
            </a: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11</a:t>
            </a:fld>
            <a:endParaRPr lang="en-US"/>
          </a:p>
        </p:txBody>
      </p:sp>
    </p:spTree>
    <p:extLst>
      <p:ext uri="{BB962C8B-B14F-4D97-AF65-F5344CB8AC3E}">
        <p14:creationId xmlns:p14="http://schemas.microsoft.com/office/powerpoint/2010/main" val="107309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12</a:t>
            </a:fld>
            <a:endParaRPr lang="en-US"/>
          </a:p>
        </p:txBody>
      </p:sp>
    </p:spTree>
    <p:extLst>
      <p:ext uri="{BB962C8B-B14F-4D97-AF65-F5344CB8AC3E}">
        <p14:creationId xmlns:p14="http://schemas.microsoft.com/office/powerpoint/2010/main" val="2337886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Docker Image</a:t>
            </a:r>
          </a:p>
          <a:p>
            <a:endParaRPr lang="en-US" dirty="0"/>
          </a:p>
          <a:p>
            <a:r>
              <a:rPr lang="en-US" dirty="0"/>
              <a:t>A Docker image is a file, comprised of multiple layers, used to execute code in a Docker container. </a:t>
            </a:r>
          </a:p>
          <a:p>
            <a:endParaRPr lang="en-US" dirty="0"/>
          </a:p>
          <a:p>
            <a:r>
              <a:rPr lang="en-US" dirty="0"/>
              <a:t>An image is essentially built from the instructions for a complete and executable version of an application, which relies on the host OS kernel. </a:t>
            </a:r>
          </a:p>
          <a:p>
            <a:endParaRPr lang="en-US" dirty="0"/>
          </a:p>
          <a:p>
            <a:r>
              <a:rPr lang="en-US" dirty="0"/>
              <a:t>When the Docker user runs an image, it becomes one or multiple instances of that container.</a:t>
            </a:r>
          </a:p>
          <a:p>
            <a:endParaRPr lang="en-US" dirty="0"/>
          </a:p>
          <a:p>
            <a:r>
              <a:rPr lang="en-US" b="1" dirty="0"/>
              <a:t>Docker images and layers</a:t>
            </a:r>
          </a:p>
          <a:p>
            <a:endParaRPr lang="en-US" b="1" dirty="0"/>
          </a:p>
          <a:p>
            <a:r>
              <a:rPr lang="en-US" dirty="0"/>
              <a:t>A Docker image is made up of multiple layers. </a:t>
            </a:r>
          </a:p>
          <a:p>
            <a:endParaRPr lang="en-US" dirty="0"/>
          </a:p>
          <a:p>
            <a:r>
              <a:rPr lang="en-US" dirty="0"/>
              <a:t>A user composes each Docker image to include system libraries, tools, and other files and dependencies for the executable code. </a:t>
            </a:r>
          </a:p>
          <a:p>
            <a:endParaRPr lang="en-US" dirty="0"/>
          </a:p>
          <a:p>
            <a:r>
              <a:rPr lang="en-US" dirty="0"/>
              <a:t>Image developers can reuse static image layers for different projects. Reuse saves time, because a user does not have to create everything in an image.</a:t>
            </a:r>
          </a:p>
          <a:p>
            <a:endParaRPr lang="en-US" dirty="0"/>
          </a:p>
          <a:p>
            <a:r>
              <a:rPr lang="en-US" dirty="0"/>
              <a:t>Most Docker images start with a base image, although a user can build one entirely from scratch, if desired. </a:t>
            </a:r>
          </a:p>
          <a:p>
            <a:endParaRPr lang="en-US" dirty="0"/>
          </a:p>
          <a:p>
            <a:r>
              <a:rPr lang="en-US" dirty="0"/>
              <a:t>Each image has one readable/writable top layer over static layers. Layers are added to the base image to tailor the code to run in a container. </a:t>
            </a:r>
          </a:p>
          <a:p>
            <a:endParaRPr lang="en-US" dirty="0"/>
          </a:p>
          <a:p>
            <a:r>
              <a:rPr lang="en-US" dirty="0"/>
              <a:t>Each layer of a Docker image is viewable under /var/lib/docker/</a:t>
            </a:r>
            <a:r>
              <a:rPr lang="en-US" dirty="0" err="1"/>
              <a:t>aufs</a:t>
            </a:r>
            <a:r>
              <a:rPr lang="en-US" dirty="0"/>
              <a:t>/diff, or via the Docker history command in the command line interface (CLI). </a:t>
            </a:r>
          </a:p>
          <a:p>
            <a:endParaRPr lang="en-US" dirty="0"/>
          </a:p>
          <a:p>
            <a:r>
              <a:rPr lang="en-US" dirty="0"/>
              <a:t>By default, Docker shows all top-layer images, such as the repository, tags and file sizes. </a:t>
            </a:r>
          </a:p>
          <a:p>
            <a:endParaRPr lang="en-US" dirty="0"/>
          </a:p>
          <a:p>
            <a:r>
              <a:rPr lang="en-US" dirty="0"/>
              <a:t>Intermediate layers are cached, which makes top layers easier to view. Docker utilizes storage drivers to manage contents of image layers.</a:t>
            </a:r>
          </a:p>
          <a:p>
            <a:endParaRPr lang="en-US" dirty="0"/>
          </a:p>
          <a:p>
            <a:r>
              <a:rPr lang="en-US" dirty="0"/>
              <a:t>When a new container is created from an image, a writable layer is also created. This layer is called the container layer, and it hosts all changes made to the running container. This layer can store newly written files, modifications to existing files and newly deleted files. </a:t>
            </a:r>
          </a:p>
          <a:p>
            <a:endParaRPr lang="en-US" dirty="0"/>
          </a:p>
          <a:p>
            <a:r>
              <a:rPr lang="en-US" dirty="0"/>
              <a:t>The writable layer allows customization of the container. Changes made to the writable layer are saved on that layer. Multiple containers can share the same underlying base image and have their own data state thanks to the writable layer.</a:t>
            </a:r>
          </a:p>
        </p:txBody>
      </p:sp>
      <p:sp>
        <p:nvSpPr>
          <p:cNvPr id="4" name="Slide Number Placeholder 3"/>
          <p:cNvSpPr>
            <a:spLocks noGrp="1"/>
          </p:cNvSpPr>
          <p:nvPr>
            <p:ph type="sldNum" sz="quarter" idx="5"/>
          </p:nvPr>
        </p:nvSpPr>
        <p:spPr/>
        <p:txBody>
          <a:bodyPr/>
          <a:lstStyle/>
          <a:p>
            <a:fld id="{C76059C3-4A70-40F4-BA7F-F1210893FD38}" type="slidenum">
              <a:rPr lang="en-US" smtClean="0"/>
              <a:t>13</a:t>
            </a:fld>
            <a:endParaRPr lang="en-US"/>
          </a:p>
        </p:txBody>
      </p:sp>
    </p:spTree>
    <p:extLst>
      <p:ext uri="{BB962C8B-B14F-4D97-AF65-F5344CB8AC3E}">
        <p14:creationId xmlns:p14="http://schemas.microsoft.com/office/powerpoint/2010/main" val="2075183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rPr>
              <a:t>Virtualization  (i.e. Virtual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With virtualization technology, the package that can be passed around is a virtual machine, and it includes an entire operating system as well as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A physical server running three virtual machines would have a hypervisor and three separate operating systems running on top of it.</a:t>
            </a:r>
          </a:p>
          <a:p>
            <a:endParaRPr lang="en-US" dirty="0"/>
          </a:p>
          <a:p>
            <a:r>
              <a:rPr lang="en-US" b="1" dirty="0"/>
              <a:t>Containers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contrast a server running three containerized applications with Docker runs a single operating system, and each container shares the operating system kernel with the other containers.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Shared parts of the operating system are read only, while each container has its own mount (i.e., a way to access the container) for writing.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the containers are much more lightweight and use far fewer resources than virtual machines.</a:t>
            </a:r>
            <a:endParaRPr lang="en-US" dirty="0">
              <a:solidFill>
                <a:srgbClr val="000000"/>
              </a:solidFill>
            </a:endParaRPr>
          </a:p>
          <a:p>
            <a:endParaRPr lang="en-US" b="1" dirty="0"/>
          </a:p>
        </p:txBody>
      </p:sp>
      <p:sp>
        <p:nvSpPr>
          <p:cNvPr id="4" name="Slide Number Placeholder 3"/>
          <p:cNvSpPr>
            <a:spLocks noGrp="1"/>
          </p:cNvSpPr>
          <p:nvPr>
            <p:ph type="sldNum" sz="quarter" idx="5"/>
          </p:nvPr>
        </p:nvSpPr>
        <p:spPr/>
        <p:txBody>
          <a:bodyPr/>
          <a:lstStyle/>
          <a:p>
            <a:fld id="{C76059C3-4A70-40F4-BA7F-F1210893FD38}" type="slidenum">
              <a:rPr lang="en-US" smtClean="0"/>
              <a:t>14</a:t>
            </a:fld>
            <a:endParaRPr lang="en-US"/>
          </a:p>
        </p:txBody>
      </p:sp>
    </p:spTree>
    <p:extLst>
      <p:ext uri="{BB962C8B-B14F-4D97-AF65-F5344CB8AC3E}">
        <p14:creationId xmlns:p14="http://schemas.microsoft.com/office/powerpoint/2010/main" val="236872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container may be only tens of megabytes in size, whereas a virtual machine with its own entire operating system may be several gigabytes in size.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this, a single server can host far more containers than virtual machines.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Startup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major benefit is that virtual machines may take several minutes to boot up their operating systems and begin running the applications they host, while containerized applications can be started almost instantly.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containers can be instantiated in a "just in time" fashion when they are needed and can disappear when they are no longer required, freeing up resources on their hosts.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Integration (Modularity)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third benefit is that containerization allows for greater modularity.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Rather than run an entire complex application inside a single container, the application can be split in to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so-called microservices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 built in this way are easier to manage because each module is relatively simple, and changes can be made to modules without having to rebuild the entire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15</a:t>
            </a:fld>
            <a:endParaRPr lang="en-US"/>
          </a:p>
        </p:txBody>
      </p:sp>
    </p:spTree>
    <p:extLst>
      <p:ext uri="{BB962C8B-B14F-4D97-AF65-F5344CB8AC3E}">
        <p14:creationId xmlns:p14="http://schemas.microsoft.com/office/powerpoint/2010/main" val="177112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Docker?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is a tool designed to make it easier to create, deploy, and run applications by using containers.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Containers allow a developer to package up an application with all of the parts it needs, such as libraries and other dependencies, and ship it all out as one package.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Show location of Docker installation instructions: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Enable system support for virtualization at BIOS 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Enable Windows 10 Hyper-V using PowerShell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Install Docker for </a:t>
            </a:r>
            <a:r>
              <a:rPr lang="en-US" b="0" dirty="0" err="1"/>
              <a:t>WIndows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Show location of Docker training materials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 simple 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a Dockerfile to the web app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and edit a release version of the Dockerfile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a Kubernetes folder in the 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az-login.ps1 to the Kubernetes folder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how to configure firewall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more information, see the following:</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https://towardsdatascience.com/learn-enough-docker-to-be-useful-b7ba70caeb4b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https://towardsdatascience.com/learn-enough-docker-to-be-useful-1c40ea269fa8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16</a:t>
            </a:fld>
            <a:endParaRPr lang="en-US"/>
          </a:p>
        </p:txBody>
      </p:sp>
    </p:spTree>
    <p:extLst>
      <p:ext uri="{BB962C8B-B14F-4D97-AF65-F5344CB8AC3E}">
        <p14:creationId xmlns:p14="http://schemas.microsoft.com/office/powerpoint/2010/main" val="3514003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18</a:t>
            </a:fld>
            <a:endParaRPr lang="en-US"/>
          </a:p>
        </p:txBody>
      </p:sp>
    </p:spTree>
    <p:extLst>
      <p:ext uri="{BB962C8B-B14F-4D97-AF65-F5344CB8AC3E}">
        <p14:creationId xmlns:p14="http://schemas.microsoft.com/office/powerpoint/2010/main" val="326061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What is a Container Registry?</a:t>
            </a:r>
          </a:p>
          <a:p>
            <a:endParaRPr lang="en-US" b="1" dirty="0"/>
          </a:p>
          <a:p>
            <a:pPr marL="0" indent="0">
              <a:buNone/>
            </a:pPr>
            <a:r>
              <a:rPr lang="en-US" b="1" dirty="0"/>
              <a:t>Container registries are useful</a:t>
            </a:r>
            <a:br>
              <a:rPr lang="en-US" dirty="0"/>
            </a:br>
            <a:r>
              <a:rPr lang="en-US" dirty="0"/>
              <a:t>A container registry is a repository for storing container images. A container image consists of many files, which encapsulate an application. After a host puts an image into a registry, other hosts can download it from the registry server. This allows the same application to be shipped from a host to another.</a:t>
            </a:r>
          </a:p>
          <a:p>
            <a:pPr marL="0" indent="0">
              <a:buNone/>
            </a:pPr>
            <a:endParaRPr lang="en-US" dirty="0"/>
          </a:p>
          <a:p>
            <a:pPr marL="0" indent="0">
              <a:buNone/>
            </a:pPr>
            <a:r>
              <a:rPr lang="en-US" b="1" dirty="0"/>
              <a:t>Who should use a container registry</a:t>
            </a:r>
            <a:br>
              <a:rPr lang="en-US" b="1" dirty="0"/>
            </a:br>
            <a:r>
              <a:rPr lang="en-US" dirty="0"/>
              <a:t>Developers, testers and CI/CD systems need to use a registry to store images created during the application development process. Container images placed in the registry can be used in various phases of the development.</a:t>
            </a:r>
          </a:p>
          <a:p>
            <a:pPr marL="0" indent="0">
              <a:buNone/>
            </a:pPr>
            <a:endParaRPr lang="en-US" dirty="0"/>
          </a:p>
          <a:p>
            <a:pPr marL="0" indent="0">
              <a:buNone/>
            </a:pPr>
            <a:r>
              <a:rPr lang="en-US" b="1" dirty="0"/>
              <a:t>How organizations are using a container registry</a:t>
            </a:r>
            <a:br>
              <a:rPr lang="en-US" b="1" dirty="0"/>
            </a:br>
            <a:r>
              <a:rPr lang="en-US" dirty="0"/>
              <a:t>To begin with, users usually use public registry service such as Docker Hub because it is simple and easy to use. However, when they are getting serious in using containers, organizations often wonder whether to continue to use a public registry service or not. For security and efficiency reasons, a private registry should be set up within their organization.</a:t>
            </a:r>
          </a:p>
          <a:p>
            <a:pPr marL="0" indent="0">
              <a:buNone/>
            </a:pPr>
            <a:endParaRPr lang="en-US" dirty="0"/>
          </a:p>
          <a:p>
            <a:pPr marL="0" indent="0">
              <a:buNone/>
            </a:pPr>
            <a:r>
              <a:rPr lang="en-US" b="1" dirty="0"/>
              <a:t>Container registries are secure and efficient</a:t>
            </a:r>
            <a:br>
              <a:rPr lang="en-US" b="1" dirty="0"/>
            </a:br>
            <a:r>
              <a:rPr lang="en-US" dirty="0"/>
              <a:t>For security and efficiency purposes, many choose to set up their own instance of private registry within their organizations. Once they do that, the next question is how they can protect their images.</a:t>
            </a:r>
          </a:p>
          <a:p>
            <a:pPr marL="0" indent="0">
              <a:buNone/>
            </a:pPr>
            <a:endParaRPr lang="en-US" dirty="0"/>
          </a:p>
          <a:p>
            <a:pPr marL="0" indent="0">
              <a:buNone/>
            </a:pPr>
            <a:r>
              <a:rPr lang="en-US" b="1" dirty="0"/>
              <a:t>Protecting images in container registries</a:t>
            </a:r>
            <a:br>
              <a:rPr lang="en-US" b="1" dirty="0"/>
            </a:br>
            <a:r>
              <a:rPr lang="en-US" dirty="0"/>
              <a:t>By assigning role-based access control (RBAC) to the images using a user identity already established in their organization, such as LDAP and Active Directory. For additional security layers, images should be digitally signed to ensure their authenticity from trusted authors. Furthermore, images should be scanned for vulnerabilities and patches can be applied accordingly. By using a SaaS such as </a:t>
            </a:r>
            <a:r>
              <a:rPr lang="en-US" dirty="0" err="1"/>
              <a:t>Twistlock</a:t>
            </a:r>
            <a:r>
              <a:rPr lang="en-US" dirty="0"/>
              <a:t>, users can achieve goals to secure their images.</a:t>
            </a:r>
          </a:p>
          <a:p>
            <a:pPr marL="0" indent="0">
              <a:buNone/>
            </a:pPr>
            <a:endParaRPr lang="en-US" dirty="0"/>
          </a:p>
          <a:p>
            <a:pPr marL="0" indent="0">
              <a:buNone/>
            </a:pPr>
            <a:r>
              <a:rPr lang="en-US" b="1" dirty="0"/>
              <a:t>Cloud-native applications and container registries</a:t>
            </a:r>
            <a:br>
              <a:rPr lang="en-US" b="1" dirty="0"/>
            </a:br>
            <a:r>
              <a:rPr lang="en-US" dirty="0"/>
              <a:t>Cloud-native applications are often built using container technology. Therefore, people running cloud-native applications should use a registry during their application lifecycle.</a:t>
            </a:r>
          </a:p>
          <a:p>
            <a:pPr marL="0" indent="0">
              <a:buNone/>
            </a:pPr>
            <a:endParaRPr lang="en-US" dirty="0"/>
          </a:p>
          <a:p>
            <a:pPr marL="0" indent="0">
              <a:buNone/>
            </a:pPr>
            <a:r>
              <a:rPr lang="en-US" b="1" dirty="0"/>
              <a:t>What Is Azure Container Registry (ACR)?</a:t>
            </a:r>
          </a:p>
          <a:p>
            <a:pPr marL="0" indent="0">
              <a:buNone/>
            </a:pPr>
            <a:endParaRPr lang="en-US" b="1" dirty="0"/>
          </a:p>
          <a:p>
            <a:r>
              <a:rPr lang="en-US" dirty="0"/>
              <a:t>Azure Container Registry is a managed Docker registry service based on the open-source Docker Registry 2.0. </a:t>
            </a:r>
          </a:p>
          <a:p>
            <a:endParaRPr lang="en-US" dirty="0"/>
          </a:p>
          <a:p>
            <a:r>
              <a:rPr lang="en-US" dirty="0"/>
              <a:t>Create and maintain Azure container registries to store and manage your private Docker container images.</a:t>
            </a:r>
          </a:p>
          <a:p>
            <a:endParaRPr lang="en-US" dirty="0"/>
          </a:p>
          <a:p>
            <a:r>
              <a:rPr lang="en-US" dirty="0"/>
              <a:t>Use container registries in Azure with your existing container development and deployment pipelines. </a:t>
            </a:r>
          </a:p>
          <a:p>
            <a:endParaRPr lang="en-US" dirty="0"/>
          </a:p>
          <a:p>
            <a:r>
              <a:rPr lang="en-US" dirty="0"/>
              <a:t>Use Azure Container Registry Build (ACR Build) to build container images in Azure. </a:t>
            </a:r>
          </a:p>
          <a:p>
            <a:endParaRPr lang="en-US" dirty="0"/>
          </a:p>
          <a:p>
            <a:r>
              <a:rPr lang="en-US" dirty="0"/>
              <a:t>Build on demand, or fully automate builds with source code commit and base image update build triggers.</a:t>
            </a:r>
          </a:p>
          <a:p>
            <a:pPr marL="0" indent="0">
              <a:buNone/>
            </a:pPr>
            <a:endParaRPr lang="en-US" dirty="0"/>
          </a:p>
          <a:p>
            <a:endParaRPr lang="en-US" b="1" dirty="0"/>
          </a:p>
        </p:txBody>
      </p:sp>
      <p:sp>
        <p:nvSpPr>
          <p:cNvPr id="4" name="Slide Number Placeholder 3"/>
          <p:cNvSpPr>
            <a:spLocks noGrp="1"/>
          </p:cNvSpPr>
          <p:nvPr>
            <p:ph type="sldNum" sz="quarter" idx="5"/>
          </p:nvPr>
        </p:nvSpPr>
        <p:spPr/>
        <p:txBody>
          <a:bodyPr/>
          <a:lstStyle/>
          <a:p>
            <a:fld id="{C76059C3-4A70-40F4-BA7F-F1210893FD38}" type="slidenum">
              <a:rPr lang="en-US" smtClean="0"/>
              <a:t>19</a:t>
            </a:fld>
            <a:endParaRPr lang="en-US"/>
          </a:p>
        </p:txBody>
      </p:sp>
    </p:spTree>
    <p:extLst>
      <p:ext uri="{BB962C8B-B14F-4D97-AF65-F5344CB8AC3E}">
        <p14:creationId xmlns:p14="http://schemas.microsoft.com/office/powerpoint/2010/main" val="1235463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following information is from https://kubernetes.io/</a:t>
            </a:r>
          </a:p>
          <a:p>
            <a:endParaRPr lang="en-US" b="0" dirty="0"/>
          </a:p>
          <a:p>
            <a:r>
              <a:rPr lang="en-US" b="1" dirty="0"/>
              <a:t>What Is Kubernetes?</a:t>
            </a:r>
          </a:p>
          <a:p>
            <a:r>
              <a:rPr lang="en-US" b="0" dirty="0"/>
              <a:t>Kubernetes (k8s) is an open-source system for automating deployment, scaling, and management of containerized applications.</a:t>
            </a:r>
          </a:p>
          <a:p>
            <a:endParaRPr lang="en-US" b="0" dirty="0"/>
          </a:p>
          <a:p>
            <a:r>
              <a:rPr lang="en-US" b="0" dirty="0"/>
              <a:t>It groups containers that make up an application into logical units for easy management and discovery. </a:t>
            </a:r>
          </a:p>
          <a:p>
            <a:endParaRPr lang="en-US" b="0" dirty="0"/>
          </a:p>
          <a:p>
            <a:r>
              <a:rPr lang="en-US" b="0" dirty="0"/>
              <a:t>Kubernetes builds upon 15 years of experience of running production workloads at Google, combined with best-of-breed ideas and practices from the community.</a:t>
            </a:r>
          </a:p>
          <a:p>
            <a:endParaRPr lang="en-US" b="0" dirty="0"/>
          </a:p>
          <a:p>
            <a:r>
              <a:rPr lang="en-US" b="1" dirty="0"/>
              <a:t>Planet Scale</a:t>
            </a:r>
          </a:p>
          <a:p>
            <a:r>
              <a:rPr lang="en-US" b="0" dirty="0"/>
              <a:t>Designed on the same principles that allows Google to run billions of containers a week, Kubernetes can scale without increasing your ops team.</a:t>
            </a:r>
          </a:p>
          <a:p>
            <a:endParaRPr lang="en-US" b="0" dirty="0"/>
          </a:p>
          <a:p>
            <a:r>
              <a:rPr lang="en-US" b="1" dirty="0"/>
              <a:t>Never Outgrow</a:t>
            </a:r>
          </a:p>
          <a:p>
            <a:r>
              <a:rPr lang="en-US" b="0" dirty="0"/>
              <a:t>Whether testing locally or running a global enterprise, Kubernetes flexibility grows with you to deliver your applications consistently and easily no matter how complex your need is.</a:t>
            </a:r>
          </a:p>
          <a:p>
            <a:endParaRPr lang="en-US" b="0" dirty="0"/>
          </a:p>
          <a:p>
            <a:r>
              <a:rPr lang="en-US" b="1" dirty="0"/>
              <a:t>Run Anywhere</a:t>
            </a:r>
          </a:p>
          <a:p>
            <a:r>
              <a:rPr lang="en-US" b="0" dirty="0"/>
              <a:t>Kubernetes is open source giving you the freedom to take advantage of on-premises, hybrid, or public cloud infrastructure, letting you effortlessly move workloads to where it matters to you.</a:t>
            </a:r>
          </a:p>
          <a:p>
            <a:endParaRPr lang="en-US" b="0" dirty="0"/>
          </a:p>
          <a:p>
            <a:r>
              <a:rPr lang="en-US" b="1" dirty="0"/>
              <a:t>*** Kubernetes Features ***</a:t>
            </a:r>
          </a:p>
          <a:p>
            <a:endParaRPr lang="en-US" b="0" dirty="0"/>
          </a:p>
          <a:p>
            <a:r>
              <a:rPr lang="en-US" b="1" dirty="0"/>
              <a:t>Service discovery and load balancing</a:t>
            </a:r>
          </a:p>
          <a:p>
            <a:r>
              <a:rPr lang="en-US" b="0" dirty="0"/>
              <a:t>No need to modify your application to use an unfamiliar service discovery mechanism. Kubernetes gives containers their own IP addresses and a single DNS name for a set of containers, and can load-balance across them.</a:t>
            </a:r>
          </a:p>
          <a:p>
            <a:endParaRPr lang="en-US" b="0" dirty="0"/>
          </a:p>
          <a:p>
            <a:r>
              <a:rPr lang="en-US" b="1" dirty="0"/>
              <a:t>Automatic </a:t>
            </a:r>
            <a:r>
              <a:rPr lang="en-US" b="1" dirty="0" err="1"/>
              <a:t>binpacking</a:t>
            </a:r>
            <a:endParaRPr lang="en-US" b="1" dirty="0"/>
          </a:p>
          <a:p>
            <a:r>
              <a:rPr lang="en-US" b="0" dirty="0"/>
              <a:t>Automatically places containers based on their resource requirements and other constraints, while not sacrificing availability. Mix critical and best-effort workloads in order to drive up utilization and save even more resources.</a:t>
            </a:r>
          </a:p>
          <a:p>
            <a:endParaRPr lang="en-US" b="0" dirty="0"/>
          </a:p>
          <a:p>
            <a:r>
              <a:rPr lang="en-US" b="1" dirty="0"/>
              <a:t>Storage orchestration</a:t>
            </a:r>
          </a:p>
          <a:p>
            <a:r>
              <a:rPr lang="en-US" b="0" dirty="0"/>
              <a:t>Automatically mount the storage system of your choice, whether from local storage, a public cloud provider such as GCP or AWS, or a network storage system such as NFS, iSCSI, </a:t>
            </a:r>
            <a:r>
              <a:rPr lang="en-US" b="0" dirty="0" err="1"/>
              <a:t>Gluster</a:t>
            </a:r>
            <a:r>
              <a:rPr lang="en-US" b="0" dirty="0"/>
              <a:t>, </a:t>
            </a:r>
            <a:r>
              <a:rPr lang="en-US" b="0" dirty="0" err="1"/>
              <a:t>Ceph</a:t>
            </a:r>
            <a:r>
              <a:rPr lang="en-US" b="0" dirty="0"/>
              <a:t>, Cinder, or </a:t>
            </a:r>
            <a:r>
              <a:rPr lang="en-US" b="0" dirty="0" err="1"/>
              <a:t>Flocker</a:t>
            </a:r>
            <a:r>
              <a:rPr lang="en-US" b="0" dirty="0"/>
              <a:t>.</a:t>
            </a:r>
          </a:p>
          <a:p>
            <a:endParaRPr lang="en-US" b="0" dirty="0"/>
          </a:p>
          <a:p>
            <a:r>
              <a:rPr lang="en-US" b="1" dirty="0"/>
              <a:t>Self-healing</a:t>
            </a:r>
          </a:p>
          <a:p>
            <a:r>
              <a:rPr lang="en-US" b="0" dirty="0"/>
              <a:t>Restarts containers that fail, replaces and reschedules containers when nodes die, kills containers that don’t respond to your user-defined health check, and doesn’t advertise them to clients until they are ready to serve.</a:t>
            </a:r>
          </a:p>
          <a:p>
            <a:endParaRPr lang="en-US" b="0" dirty="0"/>
          </a:p>
          <a:p>
            <a:r>
              <a:rPr lang="en-US" b="1" dirty="0"/>
              <a:t>Automated rollouts and rollbacks</a:t>
            </a:r>
          </a:p>
          <a:p>
            <a:r>
              <a:rPr lang="en-US" b="0" dirty="0"/>
              <a:t>Kubernetes progressively rolls out changes to your application or its configuration, while monitoring application health to ensure it doesn’t kill all your instances at the same time. If something goes wrong, Kubernetes will rollback the change for you. Take advantage of a growing ecosystem of deployment solutions.</a:t>
            </a:r>
          </a:p>
          <a:p>
            <a:endParaRPr lang="en-US" b="0" dirty="0"/>
          </a:p>
          <a:p>
            <a:r>
              <a:rPr lang="en-US" b="1" dirty="0"/>
              <a:t>Secret and configuration management</a:t>
            </a:r>
          </a:p>
          <a:p>
            <a:r>
              <a:rPr lang="en-US" b="0" dirty="0"/>
              <a:t>Deploy and update secrets and application configuration without rebuilding your image and without exposing secrets in your stack configuration.</a:t>
            </a:r>
          </a:p>
          <a:p>
            <a:endParaRPr lang="en-US" b="0" dirty="0"/>
          </a:p>
          <a:p>
            <a:r>
              <a:rPr lang="en-US" b="1" dirty="0"/>
              <a:t>Batch execution</a:t>
            </a:r>
          </a:p>
          <a:p>
            <a:r>
              <a:rPr lang="en-US" b="0" dirty="0"/>
              <a:t>In addition to services, Kubernetes can manage your batch and CI workloads, replacing containers that fail, if desired.</a:t>
            </a:r>
          </a:p>
          <a:p>
            <a:endParaRPr lang="en-US" b="0" dirty="0"/>
          </a:p>
          <a:p>
            <a:r>
              <a:rPr lang="en-US" b="1" dirty="0"/>
              <a:t>Horizontal scaling</a:t>
            </a:r>
          </a:p>
          <a:p>
            <a:r>
              <a:rPr lang="en-US" b="0" dirty="0"/>
              <a:t>Scale your application up and down with a simple command, with a UI, or automatically based on CPU usage.</a:t>
            </a:r>
          </a:p>
        </p:txBody>
      </p:sp>
      <p:sp>
        <p:nvSpPr>
          <p:cNvPr id="4" name="Slide Number Placeholder 3"/>
          <p:cNvSpPr>
            <a:spLocks noGrp="1"/>
          </p:cNvSpPr>
          <p:nvPr>
            <p:ph type="sldNum" sz="quarter" idx="5"/>
          </p:nvPr>
        </p:nvSpPr>
        <p:spPr/>
        <p:txBody>
          <a:bodyPr/>
          <a:lstStyle/>
          <a:p>
            <a:fld id="{C76059C3-4A70-40F4-BA7F-F1210893FD38}" type="slidenum">
              <a:rPr lang="en-US" smtClean="0"/>
              <a:t>21</a:t>
            </a:fld>
            <a:endParaRPr lang="en-US"/>
          </a:p>
        </p:txBody>
      </p:sp>
    </p:spTree>
    <p:extLst>
      <p:ext uri="{BB962C8B-B14F-4D97-AF65-F5344CB8AC3E}">
        <p14:creationId xmlns:p14="http://schemas.microsoft.com/office/powerpoint/2010/main" val="426887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2</a:t>
            </a:fld>
            <a:endParaRPr lang="en-US"/>
          </a:p>
        </p:txBody>
      </p:sp>
    </p:spTree>
    <p:extLst>
      <p:ext uri="{BB962C8B-B14F-4D97-AF65-F5344CB8AC3E}">
        <p14:creationId xmlns:p14="http://schemas.microsoft.com/office/powerpoint/2010/main" val="1253773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23</a:t>
            </a:fld>
            <a:endParaRPr lang="en-US"/>
          </a:p>
        </p:txBody>
      </p:sp>
    </p:spTree>
    <p:extLst>
      <p:ext uri="{BB962C8B-B14F-4D97-AF65-F5344CB8AC3E}">
        <p14:creationId xmlns:p14="http://schemas.microsoft.com/office/powerpoint/2010/main" val="3496177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following information is from https://kubernetes.io/</a:t>
            </a:r>
          </a:p>
          <a:p>
            <a:endParaRPr lang="en-US" b="0" dirty="0"/>
          </a:p>
          <a:p>
            <a:endParaRPr lang="en-US" b="0" dirty="0"/>
          </a:p>
        </p:txBody>
      </p:sp>
      <p:sp>
        <p:nvSpPr>
          <p:cNvPr id="4" name="Slide Number Placeholder 3"/>
          <p:cNvSpPr>
            <a:spLocks noGrp="1"/>
          </p:cNvSpPr>
          <p:nvPr>
            <p:ph type="sldNum" sz="quarter" idx="5"/>
          </p:nvPr>
        </p:nvSpPr>
        <p:spPr/>
        <p:txBody>
          <a:bodyPr/>
          <a:lstStyle/>
          <a:p>
            <a:fld id="{C76059C3-4A70-40F4-BA7F-F1210893FD38}" type="slidenum">
              <a:rPr lang="en-US" smtClean="0"/>
              <a:t>24</a:t>
            </a:fld>
            <a:endParaRPr lang="en-US"/>
          </a:p>
        </p:txBody>
      </p:sp>
    </p:spTree>
    <p:extLst>
      <p:ext uri="{BB962C8B-B14F-4D97-AF65-F5344CB8AC3E}">
        <p14:creationId xmlns:p14="http://schemas.microsoft.com/office/powerpoint/2010/main" val="2403061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Pod?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Pod</a:t>
            </a:r>
            <a:r>
              <a:rPr lang="en-US" sz="1200" b="0" i="0" kern="1200" dirty="0">
                <a:solidFill>
                  <a:schemeClr val="tx1"/>
                </a:solidFill>
                <a:effectLst/>
                <a:latin typeface="+mn-lt"/>
                <a:ea typeface="+mn-ea"/>
                <a:cs typeface="+mn-cs"/>
              </a:rPr>
              <a:t> is the basic building block of Kubernetes–the smallest and simplest unit in the Kubernetes object model that you create or deploy. A Pod represents a running process on your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Pod encapsulates an application container (or, in some cases, multiple containers), storage resources, a unique network IP, and options that govern how the container(s) should run.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Pod represents a unit of deployment: </a:t>
            </a:r>
            <a:r>
              <a:rPr lang="en-US" sz="1200" b="0" i="1" kern="1200" dirty="0">
                <a:solidFill>
                  <a:schemeClr val="tx1"/>
                </a:solidFill>
                <a:effectLst/>
                <a:latin typeface="+mn-lt"/>
                <a:ea typeface="+mn-ea"/>
                <a:cs typeface="+mn-cs"/>
              </a:rPr>
              <a:t>a single instance of an application in Kubernetes</a:t>
            </a:r>
            <a:r>
              <a:rPr lang="en-US" sz="1200" b="0" i="0" kern="1200" dirty="0">
                <a:solidFill>
                  <a:schemeClr val="tx1"/>
                </a:solidFill>
                <a:effectLst/>
                <a:latin typeface="+mn-lt"/>
                <a:ea typeface="+mn-ea"/>
                <a:cs typeface="+mn-cs"/>
              </a:rPr>
              <a:t>, which might consist of either a single container or a small number of containers that are tightly coupled and that share resources.</a:t>
            </a:r>
          </a:p>
          <a:p>
            <a:endParaRPr lang="en-US" dirty="0"/>
          </a:p>
          <a:p>
            <a:r>
              <a:rPr lang="en-US" dirty="0"/>
              <a:t>Docker is the most common container runtime used in a Kubernetes Pod, but Pods support other container runtimes as well.</a:t>
            </a:r>
          </a:p>
          <a:p>
            <a:endParaRPr lang="en-US" dirty="0"/>
          </a:p>
          <a:p>
            <a:r>
              <a:rPr lang="en-US" dirty="0"/>
              <a:t>Pods in a Kubernetes cluster can be used in two main ways:</a:t>
            </a:r>
          </a:p>
          <a:p>
            <a:endParaRPr lang="en-US" dirty="0"/>
          </a:p>
          <a:p>
            <a:pPr marL="171450" indent="-171450">
              <a:buFont typeface="Arial" panose="020B0604020202020204" pitchFamily="34" charset="0"/>
              <a:buChar char="•"/>
            </a:pPr>
            <a:r>
              <a:rPr lang="en-US" dirty="0"/>
              <a:t>Pods that run a single container. The “one-container-per-Pod” model is the most common Kubernetes use case; in this case, you can think of a Pod as a wrapper around a single container, and Kubernetes manages the Pods rather than the containers directly.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Pods that run multiple containers that need to work together. A Pod might encapsulate an application composed of multiple co-located containers that are tightly coupled and need to share resources. These co-located containers might form a single cohesive unit of service–one container serving files from a shared volume to the public, while a separate “sidecar” container refreshes or updates those files. The Pod wraps these containers and storage resources together as a single manageable entity.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Pods and Controllers</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A Controller can create and manage multiple Pods for you, handling replication and rollout and providing self-healing capabilities at cluster scope. For example, if a Node fails, the Controller might automatically replace the Pod by scheduling an identical replacement on a different Node.</a:t>
            </a:r>
          </a:p>
        </p:txBody>
      </p:sp>
      <p:sp>
        <p:nvSpPr>
          <p:cNvPr id="4" name="Slide Number Placeholder 3"/>
          <p:cNvSpPr>
            <a:spLocks noGrp="1"/>
          </p:cNvSpPr>
          <p:nvPr>
            <p:ph type="sldNum" sz="quarter" idx="5"/>
          </p:nvPr>
        </p:nvSpPr>
        <p:spPr/>
        <p:txBody>
          <a:bodyPr/>
          <a:lstStyle/>
          <a:p>
            <a:fld id="{C76059C3-4A70-40F4-BA7F-F1210893FD38}" type="slidenum">
              <a:rPr lang="en-US" smtClean="0"/>
              <a:t>25</a:t>
            </a:fld>
            <a:endParaRPr lang="en-US"/>
          </a:p>
        </p:txBody>
      </p:sp>
    </p:spTree>
    <p:extLst>
      <p:ext uri="{BB962C8B-B14F-4D97-AF65-F5344CB8AC3E}">
        <p14:creationId xmlns:p14="http://schemas.microsoft.com/office/powerpoint/2010/main" val="3686299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Service?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Kubernetes Service is an abstraction which defines a logical set of Pods and a policy by which to access them - sometimes called a micro-service.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set of Pods targeted by a Service is (usually) determined by a Label selector.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Why Problem Do Services Solve?</a:t>
            </a:r>
          </a:p>
          <a:p>
            <a:endParaRPr lang="en-US" sz="1200" b="0" i="0" kern="1200" dirty="0">
              <a:solidFill>
                <a:schemeClr val="tx1"/>
              </a:solidFill>
              <a:effectLst/>
              <a:latin typeface="+mn-lt"/>
              <a:ea typeface="+mn-ea"/>
              <a:cs typeface="+mn-cs"/>
            </a:endParaRPr>
          </a:p>
          <a:p>
            <a:r>
              <a:rPr lang="en-US" dirty="0"/>
              <a:t>Kubernetes Pods are mortal. They are born and when they die, they are not resurrected. </a:t>
            </a:r>
          </a:p>
          <a:p>
            <a:endParaRPr lang="en-US" dirty="0"/>
          </a:p>
          <a:p>
            <a:r>
              <a:rPr lang="en-US" dirty="0"/>
              <a:t>ReplicaSets in particular create and destroy Pods dynamically (e.g. when scaling out or in). </a:t>
            </a:r>
          </a:p>
          <a:p>
            <a:endParaRPr lang="en-US" dirty="0"/>
          </a:p>
          <a:p>
            <a:r>
              <a:rPr lang="en-US" dirty="0"/>
              <a:t>While each Pod gets its own IP address, even those IP addresses cannot be relied upon to be stable over time. </a:t>
            </a:r>
          </a:p>
          <a:p>
            <a:endParaRPr lang="en-US" dirty="0"/>
          </a:p>
          <a:p>
            <a:r>
              <a:rPr lang="en-US" dirty="0"/>
              <a:t>This leads to a problem: if some set of Pods (let’s call them backends) provides functionality to other Pods (let’s call them frontends) inside the Kubernetes cluster, how do those frontends find out and keep track of which backends are in that set?</a:t>
            </a:r>
          </a:p>
          <a:p>
            <a:endParaRPr lang="en-US" dirty="0"/>
          </a:p>
          <a:p>
            <a:r>
              <a:rPr lang="en-US" dirty="0"/>
              <a:t>As an example, consider an image-processing backend which is running with 3 replicas. Those replicas are fungible - frontends do not care which backend they use. While the actual Pods that compose the backend set may change, the frontend clients should not need to be aware of that or keep track of the list of backends themselves. The Service abstraction enables this decoupling.</a:t>
            </a:r>
          </a:p>
          <a:p>
            <a:endParaRPr lang="en-US" dirty="0"/>
          </a:p>
          <a:p>
            <a:r>
              <a:rPr lang="en-US" dirty="0"/>
              <a:t>For Kubernetes-native applications, Kubernetes offers a simple Endpoints API that is updated whenever the set of Pods in a Service changes. </a:t>
            </a:r>
          </a:p>
          <a:p>
            <a:endParaRPr lang="en-US" dirty="0"/>
          </a:p>
          <a:p>
            <a:r>
              <a:rPr lang="en-US" dirty="0"/>
              <a:t>For non-native applications, Kubernetes offers a virtual-IP-based bridge to Services which redirects to the backend Pods.</a:t>
            </a:r>
          </a:p>
        </p:txBody>
      </p:sp>
      <p:sp>
        <p:nvSpPr>
          <p:cNvPr id="4" name="Slide Number Placeholder 3"/>
          <p:cNvSpPr>
            <a:spLocks noGrp="1"/>
          </p:cNvSpPr>
          <p:nvPr>
            <p:ph type="sldNum" sz="quarter" idx="5"/>
          </p:nvPr>
        </p:nvSpPr>
        <p:spPr/>
        <p:txBody>
          <a:bodyPr/>
          <a:lstStyle/>
          <a:p>
            <a:fld id="{C76059C3-4A70-40F4-BA7F-F1210893FD38}" type="slidenum">
              <a:rPr lang="en-US" smtClean="0"/>
              <a:t>26</a:t>
            </a:fld>
            <a:endParaRPr lang="en-US"/>
          </a:p>
        </p:txBody>
      </p:sp>
    </p:spTree>
    <p:extLst>
      <p:ext uri="{BB962C8B-B14F-4D97-AF65-F5344CB8AC3E}">
        <p14:creationId xmlns:p14="http://schemas.microsoft.com/office/powerpoint/2010/main" val="4167877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Namespace?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Kubernetes supports multiple virtual clusters backed by the same physical cluster. These virtual clusters are called namespaces.</a:t>
            </a:r>
          </a:p>
          <a:p>
            <a:endParaRPr lang="en-US" sz="1200" b="0" i="0" kern="1200" dirty="0">
              <a:solidFill>
                <a:schemeClr val="tx1"/>
              </a:solidFill>
              <a:effectLst/>
              <a:latin typeface="+mn-lt"/>
              <a:ea typeface="+mn-ea"/>
              <a:cs typeface="+mn-cs"/>
            </a:endParaRPr>
          </a:p>
          <a:p>
            <a:r>
              <a:rPr lang="en-US" dirty="0"/>
              <a:t>Namespaces are intended for use in environments with many users spread across multiple teams, or projects. For clusters with a few to tens of users, you should not need to create or think about namespaces at all. Start using namespaces when you need the features they provide.</a:t>
            </a:r>
          </a:p>
          <a:p>
            <a:endParaRPr lang="en-US" dirty="0"/>
          </a:p>
          <a:p>
            <a:r>
              <a:rPr lang="en-US" dirty="0"/>
              <a:t>Namespaces provide a scope for names. Names of resources need to be unique within a namespace, but not across namespaces.</a:t>
            </a:r>
          </a:p>
          <a:p>
            <a:endParaRPr lang="en-US" dirty="0"/>
          </a:p>
          <a:p>
            <a:r>
              <a:rPr lang="en-US" dirty="0"/>
              <a:t>Namespaces are a way to divide cluster resources between multiple users (via resource quota).</a:t>
            </a:r>
          </a:p>
          <a:p>
            <a:endParaRPr lang="en-US" dirty="0"/>
          </a:p>
          <a:p>
            <a:r>
              <a:rPr lang="en-US" dirty="0"/>
              <a:t>In future versions of Kubernetes, objects in the same namespace will have the same access control policies by default.</a:t>
            </a:r>
          </a:p>
          <a:p>
            <a:endParaRPr lang="en-US" dirty="0"/>
          </a:p>
          <a:p>
            <a:r>
              <a:rPr lang="en-US" dirty="0"/>
              <a:t>It is not necessary to use multiple namespaces just to separate slightly different resources, such as different versions of the same software: use labels to distinguish resources within the same namespace.</a:t>
            </a:r>
          </a:p>
        </p:txBody>
      </p:sp>
      <p:sp>
        <p:nvSpPr>
          <p:cNvPr id="4" name="Slide Number Placeholder 3"/>
          <p:cNvSpPr>
            <a:spLocks noGrp="1"/>
          </p:cNvSpPr>
          <p:nvPr>
            <p:ph type="sldNum" sz="quarter" idx="5"/>
          </p:nvPr>
        </p:nvSpPr>
        <p:spPr/>
        <p:txBody>
          <a:bodyPr/>
          <a:lstStyle/>
          <a:p>
            <a:fld id="{C76059C3-4A70-40F4-BA7F-F1210893FD38}" type="slidenum">
              <a:rPr lang="en-US" smtClean="0"/>
              <a:t>27</a:t>
            </a:fld>
            <a:endParaRPr lang="en-US"/>
          </a:p>
        </p:txBody>
      </p:sp>
    </p:spTree>
    <p:extLst>
      <p:ext uri="{BB962C8B-B14F-4D97-AF65-F5344CB8AC3E}">
        <p14:creationId xmlns:p14="http://schemas.microsoft.com/office/powerpoint/2010/main" val="3537653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ReplicaSet?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ReplicaSet’s purpose is to maintain a stable set of replica Pods running at any given time.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such, it is often used to guarantee the availability of a specified number of identical Pods.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ReplicaSet is defined with fields, including a selector that specifies how to identify Pods it can acquire, a number of replicas indicating how many Pods it should be maintaining, and a pod template specifying the data of new Pods it should create to meet the number of replicas criteria.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ReplicaSet then fulfills its purpose by creating and deleting Pods as needed to reach the desired number.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a ReplicaSet needs to create new Pods, it uses its Pod template.</a:t>
            </a:r>
          </a:p>
          <a:p>
            <a:endParaRPr lang="en-US" sz="1200" b="0" i="0" kern="1200" dirty="0">
              <a:solidFill>
                <a:schemeClr val="tx1"/>
              </a:solidFill>
              <a:effectLst/>
              <a:latin typeface="+mn-lt"/>
              <a:ea typeface="+mn-ea"/>
              <a:cs typeface="+mn-cs"/>
            </a:endParaRPr>
          </a:p>
          <a:p>
            <a:r>
              <a:rPr lang="en-US" b="1" dirty="0"/>
              <a:t>When to use a ReplicaSet</a:t>
            </a:r>
          </a:p>
          <a:p>
            <a:endParaRPr lang="en-US" dirty="0"/>
          </a:p>
          <a:p>
            <a:r>
              <a:rPr lang="en-US" dirty="0"/>
              <a:t>A ReplicaSet ensures that a specified number of pod replicas are running at any given time. </a:t>
            </a:r>
          </a:p>
          <a:p>
            <a:endParaRPr lang="en-US" dirty="0"/>
          </a:p>
          <a:p>
            <a:r>
              <a:rPr lang="en-US" dirty="0"/>
              <a:t>However, a Deployment is a higher-level concept that manages ReplicaSets and provides declarative updates to Pods along with a lot of other useful features. Therefore, we recommend using Deployments instead of directly using ReplicaSets, unless you require custom update orchestration or don’t require updates at all.</a:t>
            </a:r>
          </a:p>
          <a:p>
            <a:endParaRPr lang="en-US" dirty="0"/>
          </a:p>
          <a:p>
            <a:r>
              <a:rPr lang="en-US" dirty="0"/>
              <a:t>This actually means that you may never need to manipulate ReplicaSet objects: use a Deployment instead, and define your application in the spec section.</a:t>
            </a:r>
          </a:p>
          <a:p>
            <a:endParaRPr lang="en-US"/>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28</a:t>
            </a:fld>
            <a:endParaRPr lang="en-US"/>
          </a:p>
        </p:txBody>
      </p:sp>
    </p:spTree>
    <p:extLst>
      <p:ext uri="{BB962C8B-B14F-4D97-AF65-F5344CB8AC3E}">
        <p14:creationId xmlns:p14="http://schemas.microsoft.com/office/powerpoint/2010/main" val="1166180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Deployment?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Deployment controller provides declarative updates for Pods and ReplicaSets.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describe a desired state in a Deployment object, and the Deployment controller changes the actual state to the desired state at a controlled rate.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define Deployments to create new ReplicaSets, or to remove existing Deployments and adopt all their resources with new Deployments.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Use Cases</a:t>
            </a:r>
          </a:p>
          <a:p>
            <a:endParaRPr lang="en-US" sz="1200" b="0" i="0" kern="1200" dirty="0">
              <a:solidFill>
                <a:schemeClr val="tx1"/>
              </a:solidFill>
              <a:effectLst/>
              <a:latin typeface="+mn-lt"/>
              <a:ea typeface="+mn-ea"/>
              <a:cs typeface="+mn-cs"/>
            </a:endParaRPr>
          </a:p>
          <a:p>
            <a:r>
              <a:rPr lang="en-US" dirty="0"/>
              <a:t>The following are typical use cases for Deployments:</a:t>
            </a:r>
          </a:p>
          <a:p>
            <a:endParaRPr lang="en-US" dirty="0"/>
          </a:p>
          <a:p>
            <a:pPr marL="171450" indent="-171450">
              <a:buFont typeface="Arial" panose="020B0604020202020204" pitchFamily="34" charset="0"/>
              <a:buChar char="•"/>
            </a:pPr>
            <a:r>
              <a:rPr lang="en-US" dirty="0"/>
              <a:t>Create a Deployment to rollout a ReplicaSet. The ReplicaSet creates Pods in the background. Check the status of the rollout to see if it succeeds or not.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Declare the new state of the Pods by updating the PodTemplateSpec of the Deployment. A new ReplicaSet is created and the Deployment manages moving the Pods from the old ReplicaSet to the new one at a controlled rate. Each new ReplicaSet updates the revision of the Deployment.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Rollback to an earlier Deployment revision if the current state of the Deployment is not stable. Each rollback updates the revision of the Deployment.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Scale up the Deployment to facilitate more load.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Pause the Deployment to apply multiple fixes to its PodTemplateSpec and then resume it to start a new rollout.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Use the status of the Deployment as an indicator that a rollout has stuck.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Clean up older ReplicaSets that you don’t need anymore.</a:t>
            </a:r>
          </a:p>
        </p:txBody>
      </p:sp>
      <p:sp>
        <p:nvSpPr>
          <p:cNvPr id="4" name="Slide Number Placeholder 3"/>
          <p:cNvSpPr>
            <a:spLocks noGrp="1"/>
          </p:cNvSpPr>
          <p:nvPr>
            <p:ph type="sldNum" sz="quarter" idx="5"/>
          </p:nvPr>
        </p:nvSpPr>
        <p:spPr/>
        <p:txBody>
          <a:bodyPr/>
          <a:lstStyle/>
          <a:p>
            <a:fld id="{C76059C3-4A70-40F4-BA7F-F1210893FD38}" type="slidenum">
              <a:rPr lang="en-US" smtClean="0"/>
              <a:t>29</a:t>
            </a:fld>
            <a:endParaRPr lang="en-US"/>
          </a:p>
        </p:txBody>
      </p:sp>
    </p:spTree>
    <p:extLst>
      <p:ext uri="{BB962C8B-B14F-4D97-AF65-F5344CB8AC3E}">
        <p14:creationId xmlns:p14="http://schemas.microsoft.com/office/powerpoint/2010/main" val="2236232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A Node?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node is a worker machine in Kubernetes, previously known as a minion.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node may be a VM or physical machine, depending on the cluster.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node contains the services necessary to run pods and is managed by the master components.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services on a node include the container runtime, </a:t>
            </a:r>
            <a:r>
              <a:rPr lang="en-US" sz="1200" b="0" i="0" kern="1200" dirty="0" err="1">
                <a:solidFill>
                  <a:schemeClr val="tx1"/>
                </a:solidFill>
                <a:effectLst/>
                <a:latin typeface="+mn-lt"/>
                <a:ea typeface="+mn-ea"/>
                <a:cs typeface="+mn-cs"/>
              </a:rPr>
              <a:t>kubelet</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kube</a:t>
            </a:r>
            <a:r>
              <a:rPr lang="en-US" sz="1200" b="0" i="0" kern="1200" dirty="0">
                <a:solidFill>
                  <a:schemeClr val="tx1"/>
                </a:solidFill>
                <a:effectLst/>
                <a:latin typeface="+mn-lt"/>
                <a:ea typeface="+mn-ea"/>
                <a:cs typeface="+mn-cs"/>
              </a:rPr>
              <a:t>-proxy. </a:t>
            </a:r>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30</a:t>
            </a:fld>
            <a:endParaRPr lang="en-US"/>
          </a:p>
        </p:txBody>
      </p:sp>
    </p:spTree>
    <p:extLst>
      <p:ext uri="{BB962C8B-B14F-4D97-AF65-F5344CB8AC3E}">
        <p14:creationId xmlns:p14="http://schemas.microsoft.com/office/powerpoint/2010/main" val="409665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Is Ingress?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API object that manages external access to the services in a cluster, typically HTTP.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Ingress can provide load balancing, SSL termination and name-based virtual hosting.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Is An Ingress Controller?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ingress controller exposes HTTP and HTTPS routes from outside the cluster to services within the cluster.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Traffic routing is controlled by rules defined on the Ingress resource.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internet</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 Ingress ]</a:t>
            </a:r>
          </a:p>
          <a:p>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   [ Services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Ingress can be configured to give services externally-reachable URLs, load balance traffic, terminate SSL, and offer name based virtual hosting.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Ingress controller is responsible for fulfilling the Ingress, usually with a load balancer, though it may also configure your edge router or additional frontends to help handle the traffic.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Ingress does not expose arbitrary ports or protocols. </a:t>
            </a:r>
          </a:p>
          <a:p>
            <a:endParaRPr lang="en-US"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31</a:t>
            </a:fld>
            <a:endParaRPr lang="en-US"/>
          </a:p>
        </p:txBody>
      </p:sp>
    </p:spTree>
    <p:extLst>
      <p:ext uri="{BB962C8B-B14F-4D97-AF65-F5344CB8AC3E}">
        <p14:creationId xmlns:p14="http://schemas.microsoft.com/office/powerpoint/2010/main" val="1744368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Azure Kubernetes Service (AKS)?</a:t>
            </a:r>
          </a:p>
          <a:p>
            <a:endParaRPr lang="en-US" b="1" dirty="0"/>
          </a:p>
          <a:p>
            <a:r>
              <a:rPr lang="en-US" dirty="0"/>
              <a:t>Azure Kubernetes Service (AKS) makes it simple to deploy a managed Kubernetes cluster in Azure. </a:t>
            </a:r>
          </a:p>
          <a:p>
            <a:endParaRPr lang="en-US" dirty="0"/>
          </a:p>
          <a:p>
            <a:r>
              <a:rPr lang="en-US" dirty="0"/>
              <a:t>AKS reduces the complexity and operational overhead of managing Kubernetes by offloading much of that responsibility to Azure. </a:t>
            </a:r>
          </a:p>
          <a:p>
            <a:endParaRPr lang="en-US" dirty="0"/>
          </a:p>
          <a:p>
            <a:r>
              <a:rPr lang="en-US" dirty="0"/>
              <a:t>As a hosted Kubernetes service, Azure handles critical tasks like health monitoring and maintenance for you.</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34</a:t>
            </a:fld>
            <a:endParaRPr lang="en-US"/>
          </a:p>
        </p:txBody>
      </p:sp>
    </p:spTree>
    <p:extLst>
      <p:ext uri="{BB962C8B-B14F-4D97-AF65-F5344CB8AC3E}">
        <p14:creationId xmlns:p14="http://schemas.microsoft.com/office/powerpoint/2010/main" val="265430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a:t>
            </a:fld>
            <a:endParaRPr lang="en-US"/>
          </a:p>
        </p:txBody>
      </p:sp>
    </p:spTree>
    <p:extLst>
      <p:ext uri="{BB962C8B-B14F-4D97-AF65-F5344CB8AC3E}">
        <p14:creationId xmlns:p14="http://schemas.microsoft.com/office/powerpoint/2010/main" val="4202651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37</a:t>
            </a:fld>
            <a:endParaRPr lang="en-US"/>
          </a:p>
        </p:txBody>
      </p:sp>
    </p:spTree>
    <p:extLst>
      <p:ext uri="{BB962C8B-B14F-4D97-AF65-F5344CB8AC3E}">
        <p14:creationId xmlns:p14="http://schemas.microsoft.com/office/powerpoint/2010/main" val="3912454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38</a:t>
            </a:fld>
            <a:endParaRPr lang="en-US"/>
          </a:p>
        </p:txBody>
      </p:sp>
    </p:spTree>
    <p:extLst>
      <p:ext uri="{BB962C8B-B14F-4D97-AF65-F5344CB8AC3E}">
        <p14:creationId xmlns:p14="http://schemas.microsoft.com/office/powerpoint/2010/main" val="1128059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39</a:t>
            </a:fld>
            <a:endParaRPr lang="en-US"/>
          </a:p>
        </p:txBody>
      </p:sp>
    </p:spTree>
    <p:extLst>
      <p:ext uri="{BB962C8B-B14F-4D97-AF65-F5344CB8AC3E}">
        <p14:creationId xmlns:p14="http://schemas.microsoft.com/office/powerpoint/2010/main" val="2130355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40</a:t>
            </a:fld>
            <a:endParaRPr lang="en-US"/>
          </a:p>
        </p:txBody>
      </p:sp>
    </p:spTree>
    <p:extLst>
      <p:ext uri="{BB962C8B-B14F-4D97-AF65-F5344CB8AC3E}">
        <p14:creationId xmlns:p14="http://schemas.microsoft.com/office/powerpoint/2010/main" val="206004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41</a:t>
            </a:fld>
            <a:endParaRPr lang="en-US"/>
          </a:p>
        </p:txBody>
      </p:sp>
    </p:spTree>
    <p:extLst>
      <p:ext uri="{BB962C8B-B14F-4D97-AF65-F5344CB8AC3E}">
        <p14:creationId xmlns:p14="http://schemas.microsoft.com/office/powerpoint/2010/main" val="4231780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42</a:t>
            </a:fld>
            <a:endParaRPr lang="en-US"/>
          </a:p>
        </p:txBody>
      </p:sp>
    </p:spTree>
    <p:extLst>
      <p:ext uri="{BB962C8B-B14F-4D97-AF65-F5344CB8AC3E}">
        <p14:creationId xmlns:p14="http://schemas.microsoft.com/office/powerpoint/2010/main" val="464737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43</a:t>
            </a:fld>
            <a:endParaRPr lang="en-US"/>
          </a:p>
        </p:txBody>
      </p:sp>
    </p:spTree>
    <p:extLst>
      <p:ext uri="{BB962C8B-B14F-4D97-AF65-F5344CB8AC3E}">
        <p14:creationId xmlns:p14="http://schemas.microsoft.com/office/powerpoint/2010/main" val="2877608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44</a:t>
            </a:fld>
            <a:endParaRPr lang="en-US"/>
          </a:p>
        </p:txBody>
      </p:sp>
    </p:spTree>
    <p:extLst>
      <p:ext uri="{BB962C8B-B14F-4D97-AF65-F5344CB8AC3E}">
        <p14:creationId xmlns:p14="http://schemas.microsoft.com/office/powerpoint/2010/main" val="3275948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45</a:t>
            </a:fld>
            <a:endParaRPr lang="en-US"/>
          </a:p>
        </p:txBody>
      </p:sp>
    </p:spTree>
    <p:extLst>
      <p:ext uri="{BB962C8B-B14F-4D97-AF65-F5344CB8AC3E}">
        <p14:creationId xmlns:p14="http://schemas.microsoft.com/office/powerpoint/2010/main" val="2723542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47</a:t>
            </a:fld>
            <a:endParaRPr lang="en-US"/>
          </a:p>
        </p:txBody>
      </p:sp>
    </p:spTree>
    <p:extLst>
      <p:ext uri="{BB962C8B-B14F-4D97-AF65-F5344CB8AC3E}">
        <p14:creationId xmlns:p14="http://schemas.microsoft.com/office/powerpoint/2010/main" val="3578634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information is from the Cloud Native Computing Foundation (https://www.cncf.io/)</a:t>
            </a:r>
          </a:p>
          <a:p>
            <a:endParaRPr lang="en-US" dirty="0"/>
          </a:p>
          <a:p>
            <a:r>
              <a:rPr lang="en-US" dirty="0"/>
              <a:t>Cloud native technologies empower organizations to build and run scalable applications in modern, dynamic environments such as:</a:t>
            </a:r>
          </a:p>
          <a:p>
            <a:endParaRPr lang="en-US" dirty="0"/>
          </a:p>
          <a:p>
            <a:pPr marL="171450" indent="-171450">
              <a:buFont typeface="Arial" panose="020B0604020202020204" pitchFamily="34" charset="0"/>
              <a:buChar char="•"/>
            </a:pPr>
            <a:r>
              <a:rPr lang="en-US" dirty="0"/>
              <a:t>Public, private, and hybrid clouds</a:t>
            </a:r>
          </a:p>
          <a:p>
            <a:pPr marL="171450" indent="-171450">
              <a:buFont typeface="Arial" panose="020B0604020202020204" pitchFamily="34" charset="0"/>
              <a:buChar char="•"/>
            </a:pPr>
            <a:r>
              <a:rPr lang="en-US" dirty="0"/>
              <a:t>Containers</a:t>
            </a:r>
          </a:p>
          <a:p>
            <a:pPr marL="171450" indent="-171450">
              <a:buFont typeface="Arial" panose="020B0604020202020204" pitchFamily="34" charset="0"/>
              <a:buChar char="•"/>
            </a:pPr>
            <a:r>
              <a:rPr lang="en-US" dirty="0"/>
              <a:t>Service meshes</a:t>
            </a:r>
          </a:p>
          <a:p>
            <a:pPr marL="171450" indent="-171450">
              <a:buFont typeface="Arial" panose="020B0604020202020204" pitchFamily="34" charset="0"/>
              <a:buChar char="•"/>
            </a:pPr>
            <a:r>
              <a:rPr lang="en-US" dirty="0"/>
              <a:t>Microservices</a:t>
            </a:r>
          </a:p>
          <a:p>
            <a:pPr marL="171450" indent="-171450">
              <a:buFont typeface="Arial" panose="020B0604020202020204" pitchFamily="34" charset="0"/>
              <a:buChar char="•"/>
            </a:pPr>
            <a:r>
              <a:rPr lang="en-US" dirty="0"/>
              <a:t>Immutable infrastructure</a:t>
            </a:r>
          </a:p>
          <a:p>
            <a:pPr marL="171450" indent="-171450">
              <a:buFont typeface="Arial" panose="020B0604020202020204" pitchFamily="34" charset="0"/>
              <a:buChar char="•"/>
            </a:pPr>
            <a:r>
              <a:rPr lang="en-US" dirty="0"/>
              <a:t>Declarative APIs</a:t>
            </a:r>
          </a:p>
          <a:p>
            <a:pPr marL="171450" indent="-171450">
              <a:buFont typeface="Arial" panose="020B0604020202020204" pitchFamily="34" charset="0"/>
              <a:buChar char="•"/>
            </a:pPr>
            <a:endParaRPr lang="en-US" dirty="0"/>
          </a:p>
          <a:p>
            <a:r>
              <a:rPr lang="en-US" dirty="0"/>
              <a:t>These techniques enable loosely coupled systems that are resilient, manageable, and observable. </a:t>
            </a:r>
          </a:p>
          <a:p>
            <a:endParaRPr lang="en-US" dirty="0"/>
          </a:p>
          <a:p>
            <a:r>
              <a:rPr lang="en-US" dirty="0"/>
              <a:t>Combined with robust automation, they allow engineers to make high-impact changes frequently and predictably with minimal toil.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hlinkClick r:id="rId3"/>
              </a:rPr>
              <a:t>Cloud Native Computing Foundation</a:t>
            </a:r>
            <a:endParaRPr lang="en-US" sz="1200" dirty="0">
              <a:solidFill>
                <a:srgbClr val="FFFFFF"/>
              </a:solidFill>
            </a:endParaRPr>
          </a:p>
          <a:p>
            <a:endParaRPr lang="en-US" dirty="0"/>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a:t>
            </a:fld>
            <a:endParaRPr lang="en-US"/>
          </a:p>
        </p:txBody>
      </p:sp>
    </p:spTree>
    <p:extLst>
      <p:ext uri="{BB962C8B-B14F-4D97-AF65-F5344CB8AC3E}">
        <p14:creationId xmlns:p14="http://schemas.microsoft.com/office/powerpoint/2010/main" val="3938780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48</a:t>
            </a:fld>
            <a:endParaRPr lang="en-US"/>
          </a:p>
        </p:txBody>
      </p:sp>
    </p:spTree>
    <p:extLst>
      <p:ext uri="{BB962C8B-B14F-4D97-AF65-F5344CB8AC3E}">
        <p14:creationId xmlns:p14="http://schemas.microsoft.com/office/powerpoint/2010/main" val="185533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50</a:t>
            </a:fld>
            <a:endParaRPr lang="en-US"/>
          </a:p>
        </p:txBody>
      </p:sp>
    </p:spTree>
    <p:extLst>
      <p:ext uri="{BB962C8B-B14F-4D97-AF65-F5344CB8AC3E}">
        <p14:creationId xmlns:p14="http://schemas.microsoft.com/office/powerpoint/2010/main" val="3677651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following is from “The Twelve-Factor App” (https://12factor.net/)</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Introduction</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modern era, software is commonly delivered as a service: called </a:t>
            </a:r>
            <a:r>
              <a:rPr lang="en-US" sz="1200" b="0" i="1" kern="1200" dirty="0">
                <a:solidFill>
                  <a:schemeClr val="tx1"/>
                </a:solidFill>
                <a:effectLst/>
                <a:latin typeface="+mn-lt"/>
                <a:ea typeface="+mn-ea"/>
                <a:cs typeface="+mn-cs"/>
              </a:rPr>
              <a:t>web apps</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software-as-a-service</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twelve-factor app is a methodology for building software-as-a-service apps that:</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Use </a:t>
            </a:r>
            <a:r>
              <a:rPr lang="en-US" sz="1200" b="1" i="0" kern="1200" dirty="0">
                <a:solidFill>
                  <a:schemeClr val="tx1"/>
                </a:solidFill>
                <a:effectLst/>
                <a:latin typeface="+mn-lt"/>
                <a:ea typeface="+mn-ea"/>
                <a:cs typeface="+mn-cs"/>
              </a:rPr>
              <a:t>declarative</a:t>
            </a:r>
            <a:r>
              <a:rPr lang="en-US" sz="1200" b="0" i="0" kern="1200" dirty="0">
                <a:solidFill>
                  <a:schemeClr val="tx1"/>
                </a:solidFill>
                <a:effectLst/>
                <a:latin typeface="+mn-lt"/>
                <a:ea typeface="+mn-ea"/>
                <a:cs typeface="+mn-cs"/>
              </a:rPr>
              <a:t> formats for setup automation, to minimize time and cost for new developers joining the project;</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Have a </a:t>
            </a:r>
            <a:r>
              <a:rPr lang="en-US" sz="1200" b="1" i="0" kern="1200" dirty="0">
                <a:solidFill>
                  <a:schemeClr val="tx1"/>
                </a:solidFill>
                <a:effectLst/>
                <a:latin typeface="+mn-lt"/>
                <a:ea typeface="+mn-ea"/>
                <a:cs typeface="+mn-cs"/>
              </a:rPr>
              <a:t>clean contract</a:t>
            </a:r>
            <a:r>
              <a:rPr lang="en-US" sz="1200" b="0" i="0" kern="1200" dirty="0">
                <a:solidFill>
                  <a:schemeClr val="tx1"/>
                </a:solidFill>
                <a:effectLst/>
                <a:latin typeface="+mn-lt"/>
                <a:ea typeface="+mn-ea"/>
                <a:cs typeface="+mn-cs"/>
              </a:rPr>
              <a:t> with the underlying operating system, offering </a:t>
            </a:r>
            <a:r>
              <a:rPr lang="en-US" sz="1200" b="1" i="0" kern="1200" dirty="0">
                <a:solidFill>
                  <a:schemeClr val="tx1"/>
                </a:solidFill>
                <a:effectLst/>
                <a:latin typeface="+mn-lt"/>
                <a:ea typeface="+mn-ea"/>
                <a:cs typeface="+mn-cs"/>
              </a:rPr>
              <a:t>maximum portability</a:t>
            </a:r>
            <a:r>
              <a:rPr lang="en-US" sz="1200" b="0" i="0" kern="1200" dirty="0">
                <a:solidFill>
                  <a:schemeClr val="tx1"/>
                </a:solidFill>
                <a:effectLst/>
                <a:latin typeface="+mn-lt"/>
                <a:ea typeface="+mn-ea"/>
                <a:cs typeface="+mn-cs"/>
              </a:rPr>
              <a:t> between execution environments;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Are suitable for </a:t>
            </a:r>
            <a:r>
              <a:rPr lang="en-US" sz="1200" b="1" i="0" kern="1200" dirty="0">
                <a:solidFill>
                  <a:schemeClr val="tx1"/>
                </a:solidFill>
                <a:effectLst/>
                <a:latin typeface="+mn-lt"/>
                <a:ea typeface="+mn-ea"/>
                <a:cs typeface="+mn-cs"/>
              </a:rPr>
              <a:t>deployment</a:t>
            </a:r>
            <a:r>
              <a:rPr lang="en-US" sz="1200" b="0" i="0" kern="1200" dirty="0">
                <a:solidFill>
                  <a:schemeClr val="tx1"/>
                </a:solidFill>
                <a:effectLst/>
                <a:latin typeface="+mn-lt"/>
                <a:ea typeface="+mn-ea"/>
                <a:cs typeface="+mn-cs"/>
              </a:rPr>
              <a:t> on modern </a:t>
            </a:r>
            <a:r>
              <a:rPr lang="en-US" sz="1200" b="1" i="0" kern="1200" dirty="0">
                <a:solidFill>
                  <a:schemeClr val="tx1"/>
                </a:solidFill>
                <a:effectLst/>
                <a:latin typeface="+mn-lt"/>
                <a:ea typeface="+mn-ea"/>
                <a:cs typeface="+mn-cs"/>
              </a:rPr>
              <a:t>cloud platforms</a:t>
            </a:r>
            <a:r>
              <a:rPr lang="en-US" sz="1200" b="0" i="0" kern="1200" dirty="0">
                <a:solidFill>
                  <a:schemeClr val="tx1"/>
                </a:solidFill>
                <a:effectLst/>
                <a:latin typeface="+mn-lt"/>
                <a:ea typeface="+mn-ea"/>
                <a:cs typeface="+mn-cs"/>
              </a:rPr>
              <a:t>, obviating the need for servers and systems administration;</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Minimize divergence</a:t>
            </a:r>
            <a:r>
              <a:rPr lang="en-US" sz="1200" b="0" i="0" kern="1200" dirty="0">
                <a:solidFill>
                  <a:schemeClr val="tx1"/>
                </a:solidFill>
                <a:effectLst/>
                <a:latin typeface="+mn-lt"/>
                <a:ea typeface="+mn-ea"/>
                <a:cs typeface="+mn-cs"/>
              </a:rPr>
              <a:t> between development and production, enabling </a:t>
            </a:r>
            <a:r>
              <a:rPr lang="en-US" sz="1200" b="1" i="0" kern="1200" dirty="0">
                <a:solidFill>
                  <a:schemeClr val="tx1"/>
                </a:solidFill>
                <a:effectLst/>
                <a:latin typeface="+mn-lt"/>
                <a:ea typeface="+mn-ea"/>
                <a:cs typeface="+mn-cs"/>
              </a:rPr>
              <a:t>continuous deployment</a:t>
            </a:r>
            <a:r>
              <a:rPr lang="en-US" sz="1200" b="0" i="0" kern="1200" dirty="0">
                <a:solidFill>
                  <a:schemeClr val="tx1"/>
                </a:solidFill>
                <a:effectLst/>
                <a:latin typeface="+mn-lt"/>
                <a:ea typeface="+mn-ea"/>
                <a:cs typeface="+mn-cs"/>
              </a:rPr>
              <a:t> for maximum agility;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And can </a:t>
            </a:r>
            <a:r>
              <a:rPr lang="en-US" sz="1200" b="1" i="0" kern="1200" dirty="0">
                <a:solidFill>
                  <a:schemeClr val="tx1"/>
                </a:solidFill>
                <a:effectLst/>
                <a:latin typeface="+mn-lt"/>
                <a:ea typeface="+mn-ea"/>
                <a:cs typeface="+mn-cs"/>
              </a:rPr>
              <a:t>scale up</a:t>
            </a:r>
            <a:r>
              <a:rPr lang="en-US" sz="1200" b="0" i="0" kern="1200" dirty="0">
                <a:solidFill>
                  <a:schemeClr val="tx1"/>
                </a:solidFill>
                <a:effectLst/>
                <a:latin typeface="+mn-lt"/>
                <a:ea typeface="+mn-ea"/>
                <a:cs typeface="+mn-cs"/>
              </a:rPr>
              <a:t> without significant changes to tooling, architecture, or development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twelve-factor methodology can be applied to apps written in any programming language, and which use any combination of backing services (database, queue, memory cache,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Twelve Factors</a:t>
            </a:r>
          </a:p>
          <a:p>
            <a:endParaRPr lang="en-US" sz="1200" b="1"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3"/>
              </a:rPr>
              <a:t>I. Codebase</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One codebase tracked in revision control, many deploys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4"/>
              </a:rPr>
              <a:t>II. Dependencies</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Explicitly declare and isolate dependencies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5"/>
              </a:rPr>
              <a:t>III. Config</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Store config in the environment</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IV. Backing services</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Treat backing services as attached resources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7"/>
              </a:rPr>
              <a:t>V. Build, release, run</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Strictly separate build and run stages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VI. Processes</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Execute the app as one or more stateless processes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VII. Port binding</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Export services via port binding</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0"/>
              </a:rPr>
              <a:t>VIII. Concurrency</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Scale out via the process model</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1"/>
              </a:rPr>
              <a:t>IX. Disposability</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Maximize robustness with fast startup and graceful shutdown</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2"/>
              </a:rPr>
              <a:t>X. Dev/prod parity</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Keep development, staging, and production as similar as possible</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3"/>
              </a:rPr>
              <a:t>XI. Logs</a:t>
            </a:r>
            <a:r>
              <a:rPr lang="en-US" sz="1200" b="1" i="0" u="none" strike="noStrike"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Treat logs as event streams</a:t>
            </a: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XII. Admin processes</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Run admin/management tasks as one-off processes</a:t>
            </a: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5</a:t>
            </a:fld>
            <a:endParaRPr lang="en-US"/>
          </a:p>
        </p:txBody>
      </p:sp>
    </p:spTree>
    <p:extLst>
      <p:ext uri="{BB962C8B-B14F-4D97-AF65-F5344CB8AC3E}">
        <p14:creationId xmlns:p14="http://schemas.microsoft.com/office/powerpoint/2010/main" val="426324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following few slides contain information is from the blog post titled “Principles of Modern Application Development” located at https://www.nginx.com/blog/principles-of-modern-application-development/</a:t>
            </a:r>
            <a:br>
              <a:rPr lang="en-US" b="0" dirty="0"/>
            </a:br>
            <a:br>
              <a:rPr lang="en-US" b="1" dirty="0"/>
            </a:br>
            <a:r>
              <a:rPr lang="en-US" b="1" dirty="0"/>
              <a:t>What Is a Modern App?</a:t>
            </a:r>
          </a:p>
          <a:p>
            <a:endParaRPr lang="en-US" dirty="0"/>
          </a:p>
          <a:p>
            <a:r>
              <a:rPr lang="en-US" dirty="0"/>
              <a:t>A modern application is one that supports multiple clients – whether the client is a UI using the Angular library, a mobile app running on Android or iOS, or a downstream application that connects to the application through an API. Modern applications expect to have an undefined number of clients consuming the data and services it provides.</a:t>
            </a:r>
          </a:p>
          <a:p>
            <a:endParaRPr lang="en-US" dirty="0"/>
          </a:p>
          <a:p>
            <a:r>
              <a:rPr lang="en-US" dirty="0"/>
              <a:t>A modern application provides an API for accessing that data and those services. The API is consistent, rather than bespoke to different clients accessing the application. The API is available over HTTP(S) and provides access to all the features and functionality available through the GUI or CLI.</a:t>
            </a:r>
          </a:p>
          <a:p>
            <a:endParaRPr lang="en-US" dirty="0"/>
          </a:p>
          <a:p>
            <a:r>
              <a:rPr lang="en-US" dirty="0"/>
              <a:t>Data is available in a generic, consumable format, such as JSON. APIs represent the objects and services in a clear, organized manner – RESTful APIs or </a:t>
            </a:r>
            <a:r>
              <a:rPr lang="en-US" dirty="0" err="1"/>
              <a:t>GraphQL</a:t>
            </a:r>
            <a:r>
              <a:rPr lang="en-US" dirty="0"/>
              <a:t> do a good job of providing the appropriate kind of interface.</a:t>
            </a:r>
          </a:p>
          <a:p>
            <a:endParaRPr lang="en-US" dirty="0"/>
          </a:p>
          <a:p>
            <a:r>
              <a:rPr lang="en-US" dirty="0"/>
              <a:t>Modern applications are built on top of a modern stack, and the modern stack is one that directly supports this type of application – the stack helps the developer easily create an app with an HTTP interface and clear API endpoints. It enables the app to easily consume and emit JSON data. In other words, it conforms to the relevant elements of the Twelve‑Factor App for Microservices.</a:t>
            </a:r>
          </a:p>
          <a:p>
            <a:endParaRPr lang="en-US" dirty="0"/>
          </a:p>
          <a:p>
            <a:r>
              <a:rPr lang="en-US" dirty="0"/>
              <a:t>Keep in mind that we are not advocating a strictly microservices‑based application approach. Many of you are working with monoliths that need to evolve, while others have SOA applications that are being extended and evolved to be microservices applications. Still others are moving toward serverless applications, and some of you are implementing a combination of all of the above. The principles outlined in this discussion can be applied to each of these systems with some minor tweaks.</a:t>
            </a:r>
          </a:p>
        </p:txBody>
      </p:sp>
      <p:sp>
        <p:nvSpPr>
          <p:cNvPr id="4" name="Slide Number Placeholder 3"/>
          <p:cNvSpPr>
            <a:spLocks noGrp="1"/>
          </p:cNvSpPr>
          <p:nvPr>
            <p:ph type="sldNum" sz="quarter" idx="5"/>
          </p:nvPr>
        </p:nvSpPr>
        <p:spPr/>
        <p:txBody>
          <a:bodyPr/>
          <a:lstStyle/>
          <a:p>
            <a:fld id="{C76059C3-4A70-40F4-BA7F-F1210893FD38}" type="slidenum">
              <a:rPr lang="en-US" smtClean="0"/>
              <a:t>6</a:t>
            </a:fld>
            <a:endParaRPr lang="en-US"/>
          </a:p>
        </p:txBody>
      </p:sp>
    </p:spTree>
    <p:extLst>
      <p:ext uri="{BB962C8B-B14F-4D97-AF65-F5344CB8AC3E}">
        <p14:creationId xmlns:p14="http://schemas.microsoft.com/office/powerpoint/2010/main" val="335747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Principles</a:t>
            </a:r>
          </a:p>
          <a:p>
            <a:endParaRPr lang="en-US" dirty="0"/>
          </a:p>
          <a:p>
            <a:r>
              <a:rPr lang="en-US" dirty="0"/>
              <a:t>Now that we have a shared understanding of the modern application and the modern stack, let’s dive into the architectural and developmental principles that will assist you in designing, implementing, and maintaining a modern application.</a:t>
            </a:r>
          </a:p>
          <a:p>
            <a:endParaRPr lang="en-US" dirty="0"/>
          </a:p>
          <a:p>
            <a:r>
              <a:rPr lang="en-US" dirty="0"/>
              <a:t>One of the core principles of modern development is keep it small, or just small for short. We have applications that are incredibly complex with many, many moving parts. Building the application out of small, discrete components makes the overall application easier to design, maintain, and manage. (Notice we’re saying “easier”, not “easy”.)</a:t>
            </a:r>
          </a:p>
          <a:p>
            <a:endParaRPr lang="en-US" dirty="0"/>
          </a:p>
          <a:p>
            <a:r>
              <a:rPr lang="en-US" dirty="0"/>
              <a:t>The second principle is that we can maximize developer productivity by helping them focus on the features they are developing and freeing them from concerns about infrastructure and CI/CD during implementation. So, our approach is developer‑oriented.</a:t>
            </a:r>
          </a:p>
          <a:p>
            <a:endParaRPr lang="en-US" dirty="0"/>
          </a:p>
          <a:p>
            <a:r>
              <a:rPr lang="en-US" dirty="0"/>
              <a:t>Finally, everything about your application should be networked. As networks have gotten faster, and applications more complex, over the past 20 years, we’ve been moving toward a networked future. As discussed earlier, the modern application is used in a network context by multiple different clients. Applying a networking mindset throughout the architecture has significant benefits that mesh well with small and developer‑oriented.</a:t>
            </a:r>
          </a:p>
          <a:p>
            <a:endParaRPr lang="en-US" dirty="0"/>
          </a:p>
          <a:p>
            <a:r>
              <a:rPr lang="en-US" dirty="0"/>
              <a:t>If you keep the principles of small, developer‑oriented, and networked in mind as you design and implement your application, you will have a leg up in evolving and delivering your application.</a:t>
            </a: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7</a:t>
            </a:fld>
            <a:endParaRPr lang="en-US"/>
          </a:p>
        </p:txBody>
      </p:sp>
    </p:spTree>
    <p:extLst>
      <p:ext uri="{BB962C8B-B14F-4D97-AF65-F5344CB8AC3E}">
        <p14:creationId xmlns:p14="http://schemas.microsoft.com/office/powerpoint/2010/main" val="1741753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Principle 1: Small</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human brain has difficulty trying to consume too much information. In psychology, </a:t>
            </a:r>
            <a:r>
              <a:rPr lang="en-US" sz="1200" b="0" i="1" kern="1200" dirty="0">
                <a:solidFill>
                  <a:schemeClr val="tx1"/>
                </a:solidFill>
                <a:effectLst/>
                <a:latin typeface="+mn-lt"/>
                <a:ea typeface="+mn-ea"/>
                <a:cs typeface="+mn-cs"/>
              </a:rPr>
              <a:t>cognitive load</a:t>
            </a:r>
            <a:r>
              <a:rPr lang="en-US" sz="1200" b="0" i="0" kern="1200" dirty="0">
                <a:solidFill>
                  <a:schemeClr val="tx1"/>
                </a:solidFill>
                <a:effectLst/>
                <a:latin typeface="+mn-lt"/>
                <a:ea typeface="+mn-ea"/>
                <a:cs typeface="+mn-cs"/>
              </a:rPr>
              <a:t> refers to the total amount of mental effort being used to retain information in working memory.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Reducing the cognitive load on developers is beneficial because it means that they can focus their energy on solving the problem at hand, instead of maintaining a complex model of the entire application, and its future features, in their minds as they solve specific problems.</a:t>
            </a:r>
          </a:p>
          <a:p>
            <a:pPr fontAlgn="base"/>
            <a:endParaRPr lang="en-US" sz="1200" b="0" i="0" kern="1200" dirty="0">
              <a:solidFill>
                <a:schemeClr val="tx1"/>
              </a:solidFill>
              <a:effectLst/>
              <a:latin typeface="+mn-lt"/>
              <a:ea typeface="+mn-ea"/>
              <a:cs typeface="+mn-cs"/>
            </a:endParaRPr>
          </a:p>
          <a:p>
            <a:r>
              <a:rPr lang="en-US" dirty="0"/>
              <a:t>Three ways to reduce cognitive load on your development team are:</a:t>
            </a:r>
          </a:p>
          <a:p>
            <a:endParaRPr lang="en-US" dirty="0"/>
          </a:p>
          <a:p>
            <a:pPr marL="171450" indent="-171450">
              <a:buFont typeface="Arial" panose="020B0604020202020204" pitchFamily="34" charset="0"/>
              <a:buChar char="•"/>
            </a:pPr>
            <a:r>
              <a:rPr lang="en-US" dirty="0"/>
              <a:t>Reduce the timeframe that they must consider in building a new feature – the shorter the timeframe, the lower the cognitive load</a:t>
            </a:r>
            <a:br>
              <a:rPr lang="en-US" dirty="0"/>
            </a:br>
            <a:endParaRPr lang="en-US" dirty="0"/>
          </a:p>
          <a:p>
            <a:pPr marL="171450" indent="-171450">
              <a:buFont typeface="Arial" panose="020B0604020202020204" pitchFamily="34" charset="0"/>
              <a:buChar char="•"/>
            </a:pPr>
            <a:r>
              <a:rPr lang="en-US" dirty="0"/>
              <a:t>Reduce the size of the code that is being worked on – less code means a lower cognitive load</a:t>
            </a:r>
            <a:br>
              <a:rPr lang="en-US" dirty="0"/>
            </a:br>
            <a:endParaRPr lang="en-US" dirty="0"/>
          </a:p>
          <a:p>
            <a:pPr marL="171450" indent="-171450">
              <a:buFont typeface="Arial" panose="020B0604020202020204" pitchFamily="34" charset="0"/>
              <a:buChar char="•"/>
            </a:pPr>
            <a:r>
              <a:rPr lang="en-US" dirty="0"/>
              <a:t>Simplify the process for making incremental changes to the application – the simpler the process, the lower the cognitive load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8</a:t>
            </a:fld>
            <a:endParaRPr lang="en-US"/>
          </a:p>
        </p:txBody>
      </p:sp>
    </p:spTree>
    <p:extLst>
      <p:ext uri="{BB962C8B-B14F-4D97-AF65-F5344CB8AC3E}">
        <p14:creationId xmlns:p14="http://schemas.microsoft.com/office/powerpoint/2010/main" val="2414690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Principle 2: Developer-Oriented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biggest bottleneck to rapid development is often not the architecture or your development process, but how much time your engineers spend focusing on the business logic of the feature they are working on.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Byzantine and inscrutable code bases, excessive tooling/harnessing, and common, social distractions are all productivity killers for your engineering team.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You can make the development process more developer‑oriented – that is, you can free developers from distractions, making it easier for them to focus on the task at hand.</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To get the best work out of your team, it is critical that your application ecosystem focuses on the following:</a:t>
            </a:r>
          </a:p>
          <a:p>
            <a:pPr fontAlgn="base"/>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Systems and processes that are easy to work with</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Architecture and code that are easy to understand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DevOps support for managing tooling</a:t>
            </a:r>
          </a:p>
          <a:p>
            <a:pPr fontAlgn="base"/>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76059C3-4A70-40F4-BA7F-F1210893FD38}" type="slidenum">
              <a:rPr lang="en-US" smtClean="0"/>
              <a:t>9</a:t>
            </a:fld>
            <a:endParaRPr lang="en-US"/>
          </a:p>
        </p:txBody>
      </p:sp>
    </p:spTree>
    <p:extLst>
      <p:ext uri="{BB962C8B-B14F-4D97-AF65-F5344CB8AC3E}">
        <p14:creationId xmlns:p14="http://schemas.microsoft.com/office/powerpoint/2010/main" val="276148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F73DA8-D7BF-4F84-9E74-730839CD9B88}" type="datetimeFigureOut">
              <a:rPr lang="en-US" smtClean="0"/>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3548395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73DA8-D7BF-4F84-9E74-730839CD9B88}" type="datetimeFigureOut">
              <a:rPr lang="en-US" smtClean="0"/>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2002354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73DA8-D7BF-4F84-9E74-730839CD9B88}" type="datetimeFigureOut">
              <a:rPr lang="en-US" smtClean="0"/>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189689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73DA8-D7BF-4F84-9E74-730839CD9B88}" type="datetimeFigureOut">
              <a:rPr lang="en-US" smtClean="0"/>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2160331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F73DA8-D7BF-4F84-9E74-730839CD9B88}" type="datetimeFigureOut">
              <a:rPr lang="en-US" smtClean="0"/>
              <a:t>9/1/2021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4070270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F73DA8-D7BF-4F84-9E74-730839CD9B88}" type="datetimeFigureOut">
              <a:rPr lang="en-US" smtClean="0"/>
              <a:t>9/1/2021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552017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F73DA8-D7BF-4F84-9E74-730839CD9B88}" type="datetimeFigureOut">
              <a:rPr lang="en-US" smtClean="0"/>
              <a:t>9/1/2021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897863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F73DA8-D7BF-4F84-9E74-730839CD9B88}" type="datetimeFigureOut">
              <a:rPr lang="en-US" smtClean="0"/>
              <a:t>9/1/2021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4176446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F73DA8-D7BF-4F84-9E74-730839CD9B88}" type="datetimeFigureOut">
              <a:rPr lang="en-US" smtClean="0"/>
              <a:t>9/1/2021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1868367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F73DA8-D7BF-4F84-9E74-730839CD9B88}" type="datetimeFigureOut">
              <a:rPr lang="en-US" smtClean="0"/>
              <a:t>9/1/2021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176282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F73DA8-D7BF-4F84-9E74-730839CD9B88}" type="datetimeFigureOut">
              <a:rPr lang="en-US" smtClean="0"/>
              <a:t>9/1/2021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B0667-74E8-480D-8106-5BB2D16A2EF6}" type="slidenum">
              <a:rPr lang="en-US" smtClean="0"/>
              <a:t>‹#›</a:t>
            </a:fld>
            <a:endParaRPr lang="en-US"/>
          </a:p>
        </p:txBody>
      </p:sp>
    </p:spTree>
    <p:extLst>
      <p:ext uri="{BB962C8B-B14F-4D97-AF65-F5344CB8AC3E}">
        <p14:creationId xmlns:p14="http://schemas.microsoft.com/office/powerpoint/2010/main" val="547668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73DA8-D7BF-4F84-9E74-730839CD9B88}" type="datetimeFigureOut">
              <a:rPr lang="en-US" smtClean="0"/>
              <a:t>9/1/2021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B0667-74E8-480D-8106-5BB2D16A2EF6}" type="slidenum">
              <a:rPr lang="en-US" smtClean="0"/>
              <a:t>‹#›</a:t>
            </a:fld>
            <a:endParaRPr lang="en-US"/>
          </a:p>
        </p:txBody>
      </p:sp>
    </p:spTree>
    <p:extLst>
      <p:ext uri="{BB962C8B-B14F-4D97-AF65-F5344CB8AC3E}">
        <p14:creationId xmlns:p14="http://schemas.microsoft.com/office/powerpoint/2010/main" val="12846571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cncf.i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zure-monitor/insights/container-insights-overview?toc=%2Fen-us%2Fazure%2Faks%2FTOC.json&amp;bc=%2Fen-us%2Fazure%2Fbread%2Ftoc.json"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docs.microsoft.com/en-us/azure/aks/view-master-log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ks/best-practices" TargetMode="External"/><Relationship Id="rId2" Type="http://schemas.openxmlformats.org/officeDocument/2006/relationships/hyperlink" Target="https://docs.microsoft.com/en-us/azure/aks/concepts-security" TargetMode="External"/><Relationship Id="rId1" Type="http://schemas.openxmlformats.org/officeDocument/2006/relationships/slideLayout" Target="../slideLayouts/slideLayout2.xml"/><Relationship Id="rId4" Type="http://schemas.openxmlformats.org/officeDocument/2006/relationships/hyperlink" Target="https://www.twistlock.com/why-twistlock/"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devops-project/azure-devops-project-aks" TargetMode="External"/><Relationship Id="rId7" Type="http://schemas.openxmlformats.org/officeDocument/2006/relationships/hyperlink" Target="https://app.pluralsight.com/library/courses/azure-cli-getting-started/table-of-content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app.pluralsight.com/library/courses/microsoft-azure-containers-deploying-managing/table-of-contents" TargetMode="External"/><Relationship Id="rId5" Type="http://schemas.openxmlformats.org/officeDocument/2006/relationships/hyperlink" Target="https://docs.microsoft.com/en-us/azure/aks/kubernetes-walkthrough" TargetMode="External"/><Relationship Id="rId4" Type="http://schemas.openxmlformats.org/officeDocument/2006/relationships/hyperlink" Target="https://docs.microsoft.com/en-us/azure/aks/kubernetes-walkthrough-porta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dennismoon.com/" TargetMode="External"/><Relationship Id="rId2" Type="http://schemas.openxmlformats.org/officeDocument/2006/relationships/hyperlink" Target="mailto:dmoon396@hotmail.com" TargetMode="External"/><Relationship Id="rId1" Type="http://schemas.openxmlformats.org/officeDocument/2006/relationships/slideLayout" Target="../slideLayouts/slideLayout2.xml"/><Relationship Id="rId6" Type="http://schemas.openxmlformats.org/officeDocument/2006/relationships/hyperlink" Target="https://twitter.com/comfycoder" TargetMode="External"/><Relationship Id="rId5" Type="http://schemas.openxmlformats.org/officeDocument/2006/relationships/hyperlink" Target="https://github.com/comfycoder" TargetMode="External"/><Relationship Id="rId4" Type="http://schemas.openxmlformats.org/officeDocument/2006/relationships/hyperlink" Target="https://www.linkedin.com/in/dennis-moon-b469b93/"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B739-84DD-49AA-99DF-04634DC50492}"/>
              </a:ext>
            </a:extLst>
          </p:cNvPr>
          <p:cNvSpPr>
            <a:spLocks noGrp="1"/>
          </p:cNvSpPr>
          <p:nvPr>
            <p:ph type="ctrTitle"/>
          </p:nvPr>
        </p:nvSpPr>
        <p:spPr>
          <a:xfrm>
            <a:off x="6746628" y="263611"/>
            <a:ext cx="4645250" cy="4983892"/>
          </a:xfrm>
        </p:spPr>
        <p:txBody>
          <a:bodyPr anchor="b">
            <a:normAutofit fontScale="90000"/>
          </a:bodyPr>
          <a:lstStyle/>
          <a:p>
            <a:pPr algn="l"/>
            <a:r>
              <a:rPr lang="en-US" dirty="0"/>
              <a:t>Building </a:t>
            </a:r>
            <a:br>
              <a:rPr lang="en-US" dirty="0"/>
            </a:br>
            <a:r>
              <a:rPr lang="en-US" dirty="0"/>
              <a:t>Cloud-Native Applications Using Azure Kubernetes Service (AKS)</a:t>
            </a:r>
          </a:p>
        </p:txBody>
      </p:sp>
      <p:sp>
        <p:nvSpPr>
          <p:cNvPr id="3" name="Subtitle 2">
            <a:extLst>
              <a:ext uri="{FF2B5EF4-FFF2-40B4-BE49-F238E27FC236}">
                <a16:creationId xmlns:a16="http://schemas.microsoft.com/office/drawing/2014/main" id="{04303B09-9F2A-4191-A369-453C828FA9A4}"/>
              </a:ext>
            </a:extLst>
          </p:cNvPr>
          <p:cNvSpPr>
            <a:spLocks noGrp="1"/>
          </p:cNvSpPr>
          <p:nvPr>
            <p:ph type="subTitle" idx="1"/>
          </p:nvPr>
        </p:nvSpPr>
        <p:spPr>
          <a:xfrm>
            <a:off x="6746627" y="5642919"/>
            <a:ext cx="4645250" cy="667265"/>
          </a:xfrm>
        </p:spPr>
        <p:txBody>
          <a:bodyPr anchor="t">
            <a:normAutofit/>
          </a:bodyPr>
          <a:lstStyle/>
          <a:p>
            <a:pPr algn="l"/>
            <a:r>
              <a:rPr lang="en-US" sz="2000" dirty="0"/>
              <a:t>Dennis Moon</a:t>
            </a:r>
          </a:p>
        </p:txBody>
      </p:sp>
      <p:pic>
        <p:nvPicPr>
          <p:cNvPr id="5" name="Picture 4" descr="A picture containing indoor, invertebrate, bird&#10;&#10;Description automatically generated">
            <a:extLst>
              <a:ext uri="{FF2B5EF4-FFF2-40B4-BE49-F238E27FC236}">
                <a16:creationId xmlns:a16="http://schemas.microsoft.com/office/drawing/2014/main" id="{1C7146B1-54D0-4F38-BEB2-1EC0C8E56487}"/>
              </a:ext>
            </a:extLst>
          </p:cNvPr>
          <p:cNvPicPr>
            <a:picLocks noChangeAspect="1"/>
          </p:cNvPicPr>
          <p:nvPr/>
        </p:nvPicPr>
        <p:blipFill rotWithShape="1">
          <a:blip r:embed="rId3">
            <a:extLst>
              <a:ext uri="{28A0092B-C50C-407E-A947-70E740481C1C}">
                <a14:useLocalDpi xmlns:a14="http://schemas.microsoft.com/office/drawing/2010/main" val="0"/>
              </a:ext>
            </a:extLst>
          </a:blip>
          <a:srcRect r="1" b="9497"/>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23209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C60C-4A55-4610-A5C9-80A373F1088A}"/>
              </a:ext>
            </a:extLst>
          </p:cNvPr>
          <p:cNvSpPr>
            <a:spLocks noGrp="1"/>
          </p:cNvSpPr>
          <p:nvPr>
            <p:ph type="title"/>
          </p:nvPr>
        </p:nvSpPr>
        <p:spPr/>
        <p:txBody>
          <a:bodyPr>
            <a:normAutofit/>
          </a:bodyPr>
          <a:lstStyle/>
          <a:p>
            <a:r>
              <a:rPr lang="en-US" sz="4000" dirty="0"/>
              <a:t>Key Principals Of Modern Application Architecture</a:t>
            </a:r>
          </a:p>
        </p:txBody>
      </p:sp>
      <p:grpSp>
        <p:nvGrpSpPr>
          <p:cNvPr id="13" name="Group 12">
            <a:extLst>
              <a:ext uri="{FF2B5EF4-FFF2-40B4-BE49-F238E27FC236}">
                <a16:creationId xmlns:a16="http://schemas.microsoft.com/office/drawing/2014/main" id="{C9154F22-FC42-45AE-83BA-915B3A59AF1B}"/>
              </a:ext>
            </a:extLst>
          </p:cNvPr>
          <p:cNvGrpSpPr/>
          <p:nvPr/>
        </p:nvGrpSpPr>
        <p:grpSpPr>
          <a:xfrm>
            <a:off x="174654" y="1866669"/>
            <a:ext cx="5511975" cy="4626206"/>
            <a:chOff x="3257915" y="1874406"/>
            <a:chExt cx="5511975" cy="4626206"/>
          </a:xfrm>
        </p:grpSpPr>
        <p:sp>
          <p:nvSpPr>
            <p:cNvPr id="6" name="Rectangle 5">
              <a:extLst>
                <a:ext uri="{FF2B5EF4-FFF2-40B4-BE49-F238E27FC236}">
                  <a16:creationId xmlns:a16="http://schemas.microsoft.com/office/drawing/2014/main" id="{5010C5BF-8B37-4BE5-BCAE-22234A52E23E}"/>
                </a:ext>
              </a:extLst>
            </p:cNvPr>
            <p:cNvSpPr/>
            <p:nvPr/>
          </p:nvSpPr>
          <p:spPr>
            <a:xfrm>
              <a:off x="5394884" y="1874406"/>
              <a:ext cx="1197764" cy="646331"/>
            </a:xfrm>
            <a:prstGeom prst="rect">
              <a:avLst/>
            </a:prstGeom>
            <a:noFill/>
          </p:spPr>
          <p:txBody>
            <a:bodyPr wrap="non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Small</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37294AE4-A03D-46E2-8F75-4B23AF358873}"/>
                </a:ext>
              </a:extLst>
            </p:cNvPr>
            <p:cNvSpPr/>
            <p:nvPr/>
          </p:nvSpPr>
          <p:spPr>
            <a:xfrm>
              <a:off x="6429621" y="5300283"/>
              <a:ext cx="2340269" cy="1200329"/>
            </a:xfrm>
            <a:prstGeom prst="rect">
              <a:avLst/>
            </a:prstGeom>
            <a:noFill/>
          </p:spPr>
          <p:txBody>
            <a:bodyPr wrap="squar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Developer-oriented</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9" name="Rectangle 8">
              <a:extLst>
                <a:ext uri="{FF2B5EF4-FFF2-40B4-BE49-F238E27FC236}">
                  <a16:creationId xmlns:a16="http://schemas.microsoft.com/office/drawing/2014/main" id="{9EE76B91-DD76-41BA-AD13-5D5049CC8FE4}"/>
                </a:ext>
              </a:extLst>
            </p:cNvPr>
            <p:cNvSpPr/>
            <p:nvPr/>
          </p:nvSpPr>
          <p:spPr>
            <a:xfrm>
              <a:off x="3257915" y="5300283"/>
              <a:ext cx="2259722"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Networked</a:t>
              </a:r>
              <a:endParaRPr lang="en-US" sz="3600" b="0" cap="none" spc="0" dirty="0">
                <a:ln w="0"/>
                <a:solidFill>
                  <a:schemeClr val="accent1"/>
                </a:solidFill>
                <a:effectLst>
                  <a:reflection blurRad="6350" stA="53000" endA="300" endPos="35500" dir="5400000" sy="-90000" algn="bl" rotWithShape="0"/>
                </a:effectLst>
              </a:endParaRPr>
            </a:p>
          </p:txBody>
        </p:sp>
        <p:sp>
          <p:nvSpPr>
            <p:cNvPr id="10" name="Isosceles Triangle 9">
              <a:extLst>
                <a:ext uri="{FF2B5EF4-FFF2-40B4-BE49-F238E27FC236}">
                  <a16:creationId xmlns:a16="http://schemas.microsoft.com/office/drawing/2014/main" id="{9F0CED5A-45EA-4CE6-8737-0C57B60380E6}"/>
                </a:ext>
              </a:extLst>
            </p:cNvPr>
            <p:cNvSpPr/>
            <p:nvPr/>
          </p:nvSpPr>
          <p:spPr>
            <a:xfrm>
              <a:off x="4359268" y="2520737"/>
              <a:ext cx="3228722" cy="27795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50AA8A0-4AC8-4989-B804-7EB7AAC12F3E}"/>
              </a:ext>
            </a:extLst>
          </p:cNvPr>
          <p:cNvSpPr txBox="1"/>
          <p:nvPr/>
        </p:nvSpPr>
        <p:spPr>
          <a:xfrm>
            <a:off x="4303007" y="2513000"/>
            <a:ext cx="7408024" cy="954107"/>
          </a:xfrm>
          <a:prstGeom prst="rect">
            <a:avLst/>
          </a:prstGeom>
          <a:noFill/>
        </p:spPr>
        <p:txBody>
          <a:bodyPr wrap="square" rtlCol="0">
            <a:spAutoFit/>
          </a:bodyPr>
          <a:lstStyle/>
          <a:p>
            <a:r>
              <a:rPr lang="en-US" sz="2800" dirty="0"/>
              <a:t>Inter-application communication happens over the network rather than in memory to:</a:t>
            </a:r>
          </a:p>
        </p:txBody>
      </p:sp>
      <p:sp>
        <p:nvSpPr>
          <p:cNvPr id="12" name="TextBox 11">
            <a:extLst>
              <a:ext uri="{FF2B5EF4-FFF2-40B4-BE49-F238E27FC236}">
                <a16:creationId xmlns:a16="http://schemas.microsoft.com/office/drawing/2014/main" id="{CA84E365-963F-4839-8111-591D0AB03EED}"/>
              </a:ext>
            </a:extLst>
          </p:cNvPr>
          <p:cNvSpPr txBox="1"/>
          <p:nvPr/>
        </p:nvSpPr>
        <p:spPr>
          <a:xfrm>
            <a:off x="4303007" y="3429000"/>
            <a:ext cx="5170583" cy="584775"/>
          </a:xfrm>
          <a:prstGeom prst="rect">
            <a:avLst/>
          </a:prstGeom>
          <a:noFill/>
        </p:spPr>
        <p:txBody>
          <a:bodyPr wrap="none" rtlCol="0">
            <a:spAutoFit/>
          </a:bodyPr>
          <a:lstStyle/>
          <a:p>
            <a:r>
              <a:rPr lang="en-US" sz="3200" dirty="0"/>
              <a:t>- </a:t>
            </a:r>
            <a:r>
              <a:rPr lang="en-US" sz="2800" dirty="0"/>
              <a:t>Accommodate distributed teams</a:t>
            </a:r>
          </a:p>
        </p:txBody>
      </p:sp>
      <p:sp>
        <p:nvSpPr>
          <p:cNvPr id="14" name="TextBox 13">
            <a:extLst>
              <a:ext uri="{FF2B5EF4-FFF2-40B4-BE49-F238E27FC236}">
                <a16:creationId xmlns:a16="http://schemas.microsoft.com/office/drawing/2014/main" id="{80493B7B-1E9B-453F-AF76-0185B1D4DC8A}"/>
              </a:ext>
            </a:extLst>
          </p:cNvPr>
          <p:cNvSpPr txBox="1"/>
          <p:nvPr/>
        </p:nvSpPr>
        <p:spPr>
          <a:xfrm>
            <a:off x="4303006" y="4013775"/>
            <a:ext cx="3983013" cy="523220"/>
          </a:xfrm>
          <a:prstGeom prst="rect">
            <a:avLst/>
          </a:prstGeom>
          <a:noFill/>
        </p:spPr>
        <p:txBody>
          <a:bodyPr wrap="none" rtlCol="0">
            <a:spAutoFit/>
          </a:bodyPr>
          <a:lstStyle/>
          <a:p>
            <a:r>
              <a:rPr lang="en-US" sz="2800" dirty="0"/>
              <a:t>- Make deployment easier</a:t>
            </a:r>
          </a:p>
        </p:txBody>
      </p:sp>
      <p:sp>
        <p:nvSpPr>
          <p:cNvPr id="15" name="TextBox 14">
            <a:extLst>
              <a:ext uri="{FF2B5EF4-FFF2-40B4-BE49-F238E27FC236}">
                <a16:creationId xmlns:a16="http://schemas.microsoft.com/office/drawing/2014/main" id="{9E62BDC0-908F-45E6-9D53-B7EEF901FC9C}"/>
              </a:ext>
            </a:extLst>
          </p:cNvPr>
          <p:cNvSpPr txBox="1"/>
          <p:nvPr/>
        </p:nvSpPr>
        <p:spPr>
          <a:xfrm>
            <a:off x="4303005" y="4566005"/>
            <a:ext cx="6691062" cy="523220"/>
          </a:xfrm>
          <a:prstGeom prst="rect">
            <a:avLst/>
          </a:prstGeom>
          <a:noFill/>
        </p:spPr>
        <p:txBody>
          <a:bodyPr wrap="none" rtlCol="0">
            <a:spAutoFit/>
          </a:bodyPr>
          <a:lstStyle/>
          <a:p>
            <a:r>
              <a:rPr lang="en-US" sz="2800" dirty="0"/>
              <a:t>- Make applications richer and more resilient</a:t>
            </a:r>
          </a:p>
        </p:txBody>
      </p:sp>
    </p:spTree>
    <p:extLst>
      <p:ext uri="{BB962C8B-B14F-4D97-AF65-F5344CB8AC3E}">
        <p14:creationId xmlns:p14="http://schemas.microsoft.com/office/powerpoint/2010/main" val="113183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D688A-8C94-4CEA-A24B-B260F3362167}"/>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What Is A Container?</a:t>
            </a:r>
          </a:p>
        </p:txBody>
      </p:sp>
      <p:sp>
        <p:nvSpPr>
          <p:cNvPr id="10" name="Content Placeholder 9">
            <a:extLst>
              <a:ext uri="{FF2B5EF4-FFF2-40B4-BE49-F238E27FC236}">
                <a16:creationId xmlns:a16="http://schemas.microsoft.com/office/drawing/2014/main" id="{99F749EB-2D43-4806-AF14-0D2E08A03962}"/>
              </a:ext>
            </a:extLst>
          </p:cNvPr>
          <p:cNvSpPr>
            <a:spLocks noGrp="1"/>
          </p:cNvSpPr>
          <p:nvPr>
            <p:ph idx="1"/>
          </p:nvPr>
        </p:nvSpPr>
        <p:spPr>
          <a:xfrm>
            <a:off x="643468" y="2638044"/>
            <a:ext cx="3363974" cy="3415622"/>
          </a:xfrm>
        </p:spPr>
        <p:txBody>
          <a:bodyPr>
            <a:normAutofit/>
          </a:bodyPr>
          <a:lstStyle/>
          <a:p>
            <a:r>
              <a:rPr lang="en-US" dirty="0">
                <a:solidFill>
                  <a:schemeClr val="bg1"/>
                </a:solidFill>
              </a:rPr>
              <a:t>Holds Things</a:t>
            </a:r>
          </a:p>
          <a:p>
            <a:r>
              <a:rPr lang="en-US" dirty="0">
                <a:solidFill>
                  <a:schemeClr val="bg1"/>
                </a:solidFill>
              </a:rPr>
              <a:t>Is Portable</a:t>
            </a:r>
          </a:p>
          <a:p>
            <a:r>
              <a:rPr lang="en-US" dirty="0">
                <a:solidFill>
                  <a:schemeClr val="bg1"/>
                </a:solidFill>
              </a:rPr>
              <a:t>Has clear interfaces for access</a:t>
            </a:r>
          </a:p>
          <a:p>
            <a:r>
              <a:rPr lang="en-US" dirty="0">
                <a:solidFill>
                  <a:schemeClr val="bg1"/>
                </a:solidFill>
              </a:rPr>
              <a:t>Can be obtained from a remote location</a:t>
            </a:r>
          </a:p>
        </p:txBody>
      </p:sp>
      <p:pic>
        <p:nvPicPr>
          <p:cNvPr id="8" name="Content Placeholder 4" descr="A picture containing indoor, vessel, floor, wall&#10;&#10;Description automatically generated">
            <a:extLst>
              <a:ext uri="{FF2B5EF4-FFF2-40B4-BE49-F238E27FC236}">
                <a16:creationId xmlns:a16="http://schemas.microsoft.com/office/drawing/2014/main" id="{4ABAC2DE-D3ED-4890-A898-794A7B55B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048" y="643467"/>
            <a:ext cx="5410199" cy="5410199"/>
          </a:xfrm>
          <a:prstGeom prst="rect">
            <a:avLst/>
          </a:prstGeom>
        </p:spPr>
      </p:pic>
    </p:spTree>
    <p:extLst>
      <p:ext uri="{BB962C8B-B14F-4D97-AF65-F5344CB8AC3E}">
        <p14:creationId xmlns:p14="http://schemas.microsoft.com/office/powerpoint/2010/main" val="2802147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761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D49890-D4A1-43A9-BC57-CB97BB76E9D4}"/>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What Is A Container?</a:t>
            </a:r>
          </a:p>
        </p:txBody>
      </p:sp>
      <p:pic>
        <p:nvPicPr>
          <p:cNvPr id="8" name="Content Placeholder 4">
            <a:extLst>
              <a:ext uri="{FF2B5EF4-FFF2-40B4-BE49-F238E27FC236}">
                <a16:creationId xmlns:a16="http://schemas.microsoft.com/office/drawing/2014/main" id="{D4B315A5-EE05-43DE-BC90-F27E72D4EE41}"/>
              </a:ext>
            </a:extLst>
          </p:cNvPr>
          <p:cNvPicPr>
            <a:picLocks noChangeAspect="1"/>
          </p:cNvPicPr>
          <p:nvPr/>
        </p:nvPicPr>
        <p:blipFill rotWithShape="1">
          <a:blip r:embed="rId3">
            <a:extLst>
              <a:ext uri="{28A0092B-C50C-407E-A947-70E740481C1C}">
                <a14:useLocalDpi xmlns:a14="http://schemas.microsoft.com/office/drawing/2010/main" val="0"/>
              </a:ext>
            </a:extLst>
          </a:blip>
          <a:srcRect l="18958" r="7579" b="1"/>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9">
            <a:extLst>
              <a:ext uri="{FF2B5EF4-FFF2-40B4-BE49-F238E27FC236}">
                <a16:creationId xmlns:a16="http://schemas.microsoft.com/office/drawing/2014/main" id="{79B5F1F6-D9B1-4E0F-82E6-2D90E2D9275F}"/>
              </a:ext>
            </a:extLst>
          </p:cNvPr>
          <p:cNvSpPr>
            <a:spLocks noGrp="1"/>
          </p:cNvSpPr>
          <p:nvPr>
            <p:ph idx="1"/>
          </p:nvPr>
        </p:nvSpPr>
        <p:spPr>
          <a:xfrm>
            <a:off x="7776595" y="917725"/>
            <a:ext cx="3783434" cy="4852362"/>
          </a:xfrm>
        </p:spPr>
        <p:txBody>
          <a:bodyPr anchor="ctr">
            <a:normAutofit/>
          </a:bodyPr>
          <a:lstStyle/>
          <a:p>
            <a:pPr marL="0" indent="0">
              <a:buNone/>
            </a:pPr>
            <a:r>
              <a:rPr lang="en-US" sz="2400" dirty="0">
                <a:solidFill>
                  <a:srgbClr val="FFFFFF"/>
                </a:solidFill>
              </a:rPr>
              <a:t>A container consists of an entire runtime environment (e.g., a tiny Linux OS), an application, plus the following:</a:t>
            </a:r>
          </a:p>
          <a:p>
            <a:r>
              <a:rPr lang="en-US" sz="2400" dirty="0">
                <a:solidFill>
                  <a:srgbClr val="FFFFFF"/>
                </a:solidFill>
              </a:rPr>
              <a:t>Dependencies</a:t>
            </a:r>
          </a:p>
          <a:p>
            <a:r>
              <a:rPr lang="en-US" sz="2400" dirty="0">
                <a:solidFill>
                  <a:srgbClr val="FFFFFF"/>
                </a:solidFill>
              </a:rPr>
              <a:t>Libraries</a:t>
            </a:r>
          </a:p>
          <a:p>
            <a:r>
              <a:rPr lang="en-US" sz="2400" dirty="0">
                <a:solidFill>
                  <a:srgbClr val="FFFFFF"/>
                </a:solidFill>
              </a:rPr>
              <a:t>Other binaries</a:t>
            </a:r>
          </a:p>
          <a:p>
            <a:r>
              <a:rPr lang="en-US" sz="2400" dirty="0">
                <a:solidFill>
                  <a:srgbClr val="FFFFFF"/>
                </a:solidFill>
              </a:rPr>
              <a:t>Configuration files needed to run it</a:t>
            </a:r>
          </a:p>
        </p:txBody>
      </p:sp>
    </p:spTree>
    <p:extLst>
      <p:ext uri="{BB962C8B-B14F-4D97-AF65-F5344CB8AC3E}">
        <p14:creationId xmlns:p14="http://schemas.microsoft.com/office/powerpoint/2010/main" val="273594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additive="base">
                                        <p:cTn id="14"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 calcmode="lin" valueType="num">
                                      <p:cBhvr additive="base">
                                        <p:cTn id="20"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 calcmode="lin" valueType="num">
                                      <p:cBhvr additive="base">
                                        <p:cTn id="26"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 calcmode="lin" valueType="num">
                                      <p:cBhvr additive="base">
                                        <p:cTn id="32"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C5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5B1844-97F2-465C-8AFD-AA46867A4F77}"/>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Docker Images And Layers</a:t>
            </a:r>
          </a:p>
        </p:txBody>
      </p:sp>
      <p:pic>
        <p:nvPicPr>
          <p:cNvPr id="7" name="Content Placeholder 8">
            <a:extLst>
              <a:ext uri="{FF2B5EF4-FFF2-40B4-BE49-F238E27FC236}">
                <a16:creationId xmlns:a16="http://schemas.microsoft.com/office/drawing/2014/main" id="{6342D815-BC8B-4CE4-9435-9AD8368B9D09}"/>
              </a:ext>
            </a:extLst>
          </p:cNvPr>
          <p:cNvPicPr>
            <a:picLocks noChangeAspect="1"/>
          </p:cNvPicPr>
          <p:nvPr/>
        </p:nvPicPr>
        <p:blipFill rotWithShape="1">
          <a:blip r:embed="rId3">
            <a:extLst>
              <a:ext uri="{28A0092B-C50C-407E-A947-70E740481C1C}">
                <a14:useLocalDpi xmlns:a14="http://schemas.microsoft.com/office/drawing/2010/main" val="0"/>
              </a:ext>
            </a:extLst>
          </a:blip>
          <a:srcRect t="3026" r="-1" b="2331"/>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3B64BA8B-4C92-485B-9DBA-1F2B7BDF3873}"/>
              </a:ext>
            </a:extLst>
          </p:cNvPr>
          <p:cNvSpPr>
            <a:spLocks noGrp="1"/>
          </p:cNvSpPr>
          <p:nvPr>
            <p:ph idx="1"/>
          </p:nvPr>
        </p:nvSpPr>
        <p:spPr>
          <a:xfrm>
            <a:off x="7711126" y="575036"/>
            <a:ext cx="4034671" cy="5665508"/>
          </a:xfrm>
        </p:spPr>
        <p:txBody>
          <a:bodyPr anchor="ctr">
            <a:noAutofit/>
          </a:bodyPr>
          <a:lstStyle/>
          <a:p>
            <a:r>
              <a:rPr lang="en-US" sz="2400" dirty="0">
                <a:solidFill>
                  <a:srgbClr val="FFFFFF"/>
                </a:solidFill>
              </a:rPr>
              <a:t>Dockerfile defines how image includes system libraries, tools, and other files and dependencies</a:t>
            </a:r>
          </a:p>
          <a:p>
            <a:r>
              <a:rPr lang="en-US" sz="2400" dirty="0">
                <a:solidFill>
                  <a:srgbClr val="FFFFFF"/>
                </a:solidFill>
              </a:rPr>
              <a:t>Image starts with a base platform (OS) image</a:t>
            </a:r>
          </a:p>
          <a:p>
            <a:r>
              <a:rPr lang="en-US" sz="2400" dirty="0">
                <a:solidFill>
                  <a:srgbClr val="FFFFFF"/>
                </a:solidFill>
              </a:rPr>
              <a:t>Docker creates read-only intermediate layers based on  Dockerfile statements</a:t>
            </a:r>
          </a:p>
          <a:p>
            <a:r>
              <a:rPr lang="en-US" sz="2400" dirty="0">
                <a:solidFill>
                  <a:srgbClr val="FFFFFF"/>
                </a:solidFill>
              </a:rPr>
              <a:t>Container (writable application layer) contains newly written files, modifications to existing files, and newly deleted files</a:t>
            </a:r>
          </a:p>
        </p:txBody>
      </p:sp>
    </p:spTree>
    <p:extLst>
      <p:ext uri="{BB962C8B-B14F-4D97-AF65-F5344CB8AC3E}">
        <p14:creationId xmlns:p14="http://schemas.microsoft.com/office/powerpoint/2010/main" val="355956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248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EF326-4653-4B20-A148-0AF5C043953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What's The Difference Between Containers And Virtualization?</a:t>
            </a:r>
          </a:p>
        </p:txBody>
      </p:sp>
      <p:pic>
        <p:nvPicPr>
          <p:cNvPr id="4" name="Content Placeholder 4">
            <a:extLst>
              <a:ext uri="{FF2B5EF4-FFF2-40B4-BE49-F238E27FC236}">
                <a16:creationId xmlns:a16="http://schemas.microsoft.com/office/drawing/2014/main" id="{408BB313-FDA5-488A-8B2D-F3FD7DAA56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35849" y="1079157"/>
            <a:ext cx="8399093" cy="4934465"/>
          </a:xfrm>
          <a:prstGeom prst="rect">
            <a:avLst/>
          </a:prstGeom>
        </p:spPr>
      </p:pic>
    </p:spTree>
    <p:extLst>
      <p:ext uri="{BB962C8B-B14F-4D97-AF65-F5344CB8AC3E}">
        <p14:creationId xmlns:p14="http://schemas.microsoft.com/office/powerpoint/2010/main" val="337722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74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AE330-5D4C-4213-AE9B-163A8AD8693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What Other Benefits Do Containers Offer?</a:t>
            </a:r>
          </a:p>
        </p:txBody>
      </p:sp>
      <p:pic>
        <p:nvPicPr>
          <p:cNvPr id="4" name="Content Placeholder 8">
            <a:extLst>
              <a:ext uri="{FF2B5EF4-FFF2-40B4-BE49-F238E27FC236}">
                <a16:creationId xmlns:a16="http://schemas.microsoft.com/office/drawing/2014/main" id="{1C552E53-DE02-4D0F-B11A-4950B80813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70638" y="295624"/>
            <a:ext cx="7512908" cy="6242013"/>
          </a:xfrm>
          <a:prstGeom prst="rect">
            <a:avLst/>
          </a:prstGeom>
        </p:spPr>
      </p:pic>
    </p:spTree>
    <p:extLst>
      <p:ext uri="{BB962C8B-B14F-4D97-AF65-F5344CB8AC3E}">
        <p14:creationId xmlns:p14="http://schemas.microsoft.com/office/powerpoint/2010/main" val="261843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4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7BE3A6-E160-42FB-AD2C-28EE95AE7B7F}"/>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Docker For Windows</a:t>
            </a:r>
          </a:p>
        </p:txBody>
      </p:sp>
      <p:pic>
        <p:nvPicPr>
          <p:cNvPr id="17" name="Content Placeholder 13" descr="A close up of a logo&#10;&#10;Description automatically generated">
            <a:extLst>
              <a:ext uri="{FF2B5EF4-FFF2-40B4-BE49-F238E27FC236}">
                <a16:creationId xmlns:a16="http://schemas.microsoft.com/office/drawing/2014/main" id="{CA684535-5CD7-46C7-954A-B81DB619E53C}"/>
              </a:ext>
            </a:extLst>
          </p:cNvPr>
          <p:cNvPicPr>
            <a:picLocks noChangeAspect="1"/>
          </p:cNvPicPr>
          <p:nvPr/>
        </p:nvPicPr>
        <p:blipFill rotWithShape="1">
          <a:blip r:embed="rId3">
            <a:extLst>
              <a:ext uri="{28A0092B-C50C-407E-A947-70E740481C1C}">
                <a14:useLocalDpi xmlns:a14="http://schemas.microsoft.com/office/drawing/2010/main" val="0"/>
              </a:ext>
            </a:extLst>
          </a:blip>
          <a:srcRect t="21961" r="1" b="19848"/>
          <a:stretch/>
        </p:blipFill>
        <p:spPr>
          <a:xfrm>
            <a:off x="327547" y="321733"/>
            <a:ext cx="7058306" cy="4107392"/>
          </a:xfrm>
          <a:prstGeom prst="rect">
            <a:avLst/>
          </a:prstGeom>
        </p:spPr>
      </p:pic>
      <p:sp>
        <p:nvSpPr>
          <p:cNvPr id="24" name="Rectangle 2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18">
            <a:extLst>
              <a:ext uri="{FF2B5EF4-FFF2-40B4-BE49-F238E27FC236}">
                <a16:creationId xmlns:a16="http://schemas.microsoft.com/office/drawing/2014/main" id="{4A882A79-F56B-488F-BE99-83F33C57129F}"/>
              </a:ext>
            </a:extLst>
          </p:cNvPr>
          <p:cNvSpPr>
            <a:spLocks noGrp="1"/>
          </p:cNvSpPr>
          <p:nvPr>
            <p:ph idx="1"/>
          </p:nvPr>
        </p:nvSpPr>
        <p:spPr>
          <a:xfrm>
            <a:off x="7692272" y="917725"/>
            <a:ext cx="3975471" cy="4852362"/>
          </a:xfrm>
        </p:spPr>
        <p:txBody>
          <a:bodyPr anchor="ctr">
            <a:normAutofit/>
          </a:bodyPr>
          <a:lstStyle/>
          <a:p>
            <a:r>
              <a:rPr lang="en-US" sz="2400" dirty="0">
                <a:solidFill>
                  <a:srgbClr val="FFFFFF"/>
                </a:solidFill>
              </a:rPr>
              <a:t>What Is Docker?</a:t>
            </a:r>
          </a:p>
          <a:p>
            <a:r>
              <a:rPr lang="en-US" sz="2400" dirty="0">
                <a:solidFill>
                  <a:srgbClr val="FFFFFF"/>
                </a:solidFill>
              </a:rPr>
              <a:t>Overview Of Docker Setup</a:t>
            </a:r>
          </a:p>
          <a:p>
            <a:r>
              <a:rPr lang="en-US" sz="2400" dirty="0">
                <a:solidFill>
                  <a:srgbClr val="FFFFFF"/>
                </a:solidFill>
              </a:rPr>
              <a:t>Developer Firewall Proxy Mitigation</a:t>
            </a:r>
          </a:p>
          <a:p>
            <a:r>
              <a:rPr lang="en-US" sz="2400" dirty="0">
                <a:solidFill>
                  <a:srgbClr val="FFFFFF"/>
                </a:solidFill>
              </a:rPr>
              <a:t>How to Dockerize an ASP.NET Core Web Application</a:t>
            </a:r>
          </a:p>
          <a:p>
            <a:r>
              <a:rPr lang="en-US" sz="2400" dirty="0">
                <a:solidFill>
                  <a:srgbClr val="FFFFFF"/>
                </a:solidFill>
              </a:rPr>
              <a:t>How To Create A Container</a:t>
            </a:r>
          </a:p>
          <a:p>
            <a:r>
              <a:rPr lang="en-US" sz="2400" dirty="0">
                <a:solidFill>
                  <a:srgbClr val="FFFFFF"/>
                </a:solidFill>
              </a:rPr>
              <a:t>How To Run A Container</a:t>
            </a:r>
          </a:p>
        </p:txBody>
      </p:sp>
    </p:spTree>
    <p:extLst>
      <p:ext uri="{BB962C8B-B14F-4D97-AF65-F5344CB8AC3E}">
        <p14:creationId xmlns:p14="http://schemas.microsoft.com/office/powerpoint/2010/main" val="186560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anim calcmode="lin" valueType="num">
                                      <p:cBhvr additive="base">
                                        <p:cTn id="25"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xEl>
                                              <p:pRg st="4" end="4"/>
                                            </p:txEl>
                                          </p:spTgt>
                                        </p:tgtEl>
                                        <p:attrNameLst>
                                          <p:attrName>style.visibility</p:attrName>
                                        </p:attrNameLst>
                                      </p:cBhvr>
                                      <p:to>
                                        <p:strVal val="visible"/>
                                      </p:to>
                                    </p:set>
                                    <p:anim calcmode="lin" valueType="num">
                                      <p:cBhvr additive="base">
                                        <p:cTn id="31"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9">
                                            <p:txEl>
                                              <p:pRg st="5" end="5"/>
                                            </p:txEl>
                                          </p:spTgt>
                                        </p:tgtEl>
                                        <p:attrNameLst>
                                          <p:attrName>style.visibility</p:attrName>
                                        </p:attrNameLst>
                                      </p:cBhvr>
                                      <p:to>
                                        <p:strVal val="visible"/>
                                      </p:to>
                                    </p:set>
                                    <p:anim calcmode="lin" valueType="num">
                                      <p:cBhvr additive="base">
                                        <p:cTn id="37" dur="500" fill="hold"/>
                                        <p:tgtEl>
                                          <p:spTgt spid="1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80F8B14-6A96-482C-ADA7-47E278AC901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dirty="0">
                <a:solidFill>
                  <a:schemeClr val="bg1"/>
                </a:solidFill>
              </a:rPr>
              <a:t>How To Build And Run/Debug Code In </a:t>
            </a:r>
            <a:br>
              <a:rPr lang="en-US" sz="6600" dirty="0">
                <a:solidFill>
                  <a:schemeClr val="bg1"/>
                </a:solidFill>
              </a:rPr>
            </a:br>
            <a:r>
              <a:rPr lang="en-US" sz="6600" dirty="0">
                <a:solidFill>
                  <a:schemeClr val="bg1"/>
                </a:solidFill>
              </a:rPr>
              <a:t>Local Docker Containers</a:t>
            </a:r>
          </a:p>
        </p:txBody>
      </p:sp>
      <p:sp>
        <p:nvSpPr>
          <p:cNvPr id="3" name="Content Placeholder 2">
            <a:extLst>
              <a:ext uri="{FF2B5EF4-FFF2-40B4-BE49-F238E27FC236}">
                <a16:creationId xmlns:a16="http://schemas.microsoft.com/office/drawing/2014/main" id="{EDDDFD7D-8243-4A7C-88E0-A3EC73558156}"/>
              </a:ext>
            </a:extLst>
          </p:cNvPr>
          <p:cNvSpPr>
            <a:spLocks noGrp="1"/>
          </p:cNvSpPr>
          <p:nvPr>
            <p:ph idx="1"/>
          </p:nvPr>
        </p:nvSpPr>
        <p:spPr>
          <a:xfrm>
            <a:off x="804788" y="5318990"/>
            <a:ext cx="9416898" cy="723670"/>
          </a:xfrm>
        </p:spPr>
        <p:txBody>
          <a:bodyPr vert="horz" lIns="91440" tIns="45720" rIns="91440" bIns="45720" rtlCol="0" anchor="t">
            <a:normAutofit/>
          </a:bodyPr>
          <a:lstStyle/>
          <a:p>
            <a:pPr marL="0" indent="0">
              <a:buNone/>
            </a:pPr>
            <a:r>
              <a:rPr lang="en-US" sz="3200" kern="1200" dirty="0">
                <a:solidFill>
                  <a:srgbClr val="000000"/>
                </a:solidFill>
                <a:latin typeface="+mn-lt"/>
                <a:ea typeface="+mn-ea"/>
                <a:cs typeface="+mn-cs"/>
              </a:rPr>
              <a:t>Demos</a:t>
            </a:r>
          </a:p>
        </p:txBody>
      </p:sp>
    </p:spTree>
    <p:extLst>
      <p:ext uri="{BB962C8B-B14F-4D97-AF65-F5344CB8AC3E}">
        <p14:creationId xmlns:p14="http://schemas.microsoft.com/office/powerpoint/2010/main" val="283505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87A22-4FCF-4B32-9FF2-B6445FCD07E1}"/>
              </a:ext>
            </a:extLst>
          </p:cNvPr>
          <p:cNvSpPr>
            <a:spLocks noGrp="1"/>
          </p:cNvSpPr>
          <p:nvPr>
            <p:ph type="title"/>
          </p:nvPr>
        </p:nvSpPr>
        <p:spPr/>
        <p:txBody>
          <a:bodyPr/>
          <a:lstStyle/>
          <a:p>
            <a:endParaRPr lang="en-US"/>
          </a:p>
        </p:txBody>
      </p:sp>
      <p:pic>
        <p:nvPicPr>
          <p:cNvPr id="10" name="Azure Container Registry (ACR)">
            <a:hlinkClick r:id="" action="ppaction://media"/>
            <a:extLst>
              <a:ext uri="{FF2B5EF4-FFF2-40B4-BE49-F238E27FC236}">
                <a16:creationId xmlns:a16="http://schemas.microsoft.com/office/drawing/2014/main" id="{6B3E3885-D697-406D-A407-85BF4D704F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844"/>
          </a:xfrm>
        </p:spPr>
      </p:pic>
    </p:spTree>
    <p:extLst>
      <p:ext uri="{BB962C8B-B14F-4D97-AF65-F5344CB8AC3E}">
        <p14:creationId xmlns:p14="http://schemas.microsoft.com/office/powerpoint/2010/main" val="31561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C1194D-181D-47F8-A7B9-FA901B19D0B5}"/>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Azure Container Registry</a:t>
            </a:r>
          </a:p>
        </p:txBody>
      </p:sp>
      <p:pic>
        <p:nvPicPr>
          <p:cNvPr id="7" name="Content Placeholder 4">
            <a:extLst>
              <a:ext uri="{FF2B5EF4-FFF2-40B4-BE49-F238E27FC236}">
                <a16:creationId xmlns:a16="http://schemas.microsoft.com/office/drawing/2014/main" id="{C26BB0F6-0696-4458-B244-4559D92CA6A0}"/>
              </a:ext>
            </a:extLst>
          </p:cNvPr>
          <p:cNvPicPr>
            <a:picLocks noChangeAspect="1"/>
          </p:cNvPicPr>
          <p:nvPr/>
        </p:nvPicPr>
        <p:blipFill rotWithShape="1">
          <a:blip r:embed="rId3">
            <a:extLst>
              <a:ext uri="{28A0092B-C50C-407E-A947-70E740481C1C}">
                <a14:useLocalDpi xmlns:a14="http://schemas.microsoft.com/office/drawing/2010/main" val="0"/>
              </a:ext>
            </a:extLst>
          </a:blip>
          <a:srcRect l="3338"/>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A5805207-1CD9-4FCD-969F-76B945516159}"/>
              </a:ext>
            </a:extLst>
          </p:cNvPr>
          <p:cNvSpPr>
            <a:spLocks noGrp="1"/>
          </p:cNvSpPr>
          <p:nvPr>
            <p:ph idx="1"/>
          </p:nvPr>
        </p:nvSpPr>
        <p:spPr>
          <a:xfrm>
            <a:off x="7825946" y="917725"/>
            <a:ext cx="3781167" cy="4852362"/>
          </a:xfrm>
        </p:spPr>
        <p:txBody>
          <a:bodyPr anchor="ctr">
            <a:normAutofit/>
          </a:bodyPr>
          <a:lstStyle/>
          <a:p>
            <a:r>
              <a:rPr lang="en-US" sz="2400" dirty="0">
                <a:solidFill>
                  <a:srgbClr val="FFFFFF"/>
                </a:solidFill>
              </a:rPr>
              <a:t>What Is A Container Registry?</a:t>
            </a:r>
          </a:p>
          <a:p>
            <a:r>
              <a:rPr lang="en-US" sz="2400" dirty="0">
                <a:solidFill>
                  <a:srgbClr val="FFFFFF"/>
                </a:solidFill>
              </a:rPr>
              <a:t>Overview Of Azure Container Registry</a:t>
            </a:r>
          </a:p>
          <a:p>
            <a:r>
              <a:rPr lang="en-US" sz="2400" dirty="0">
                <a:solidFill>
                  <a:srgbClr val="FFFFFF"/>
                </a:solidFill>
              </a:rPr>
              <a:t>How To Build An Image For A Container Registry</a:t>
            </a:r>
          </a:p>
          <a:p>
            <a:r>
              <a:rPr lang="en-US" sz="2400" dirty="0">
                <a:solidFill>
                  <a:srgbClr val="FFFFFF"/>
                </a:solidFill>
              </a:rPr>
              <a:t>How To Push An Image To A Container Registry</a:t>
            </a:r>
          </a:p>
          <a:p>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161833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2"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3"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E1ED9262-B230-44DB-BF87-0E0FB5432AC4}"/>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About Me</a:t>
            </a:r>
          </a:p>
        </p:txBody>
      </p:sp>
      <p:graphicFrame>
        <p:nvGraphicFramePr>
          <p:cNvPr id="23" name="Content Placeholder 2">
            <a:extLst>
              <a:ext uri="{FF2B5EF4-FFF2-40B4-BE49-F238E27FC236}">
                <a16:creationId xmlns:a16="http://schemas.microsoft.com/office/drawing/2014/main" id="{72325FBD-754B-44CD-A289-E67146E346B8}"/>
              </a:ext>
            </a:extLst>
          </p:cNvPr>
          <p:cNvGraphicFramePr>
            <a:graphicFrameLocks noGrp="1"/>
          </p:cNvGraphicFramePr>
          <p:nvPr>
            <p:ph idx="1"/>
            <p:extLst>
              <p:ext uri="{D42A27DB-BD31-4B8C-83A1-F6EECF244321}">
                <p14:modId xmlns:p14="http://schemas.microsoft.com/office/powerpoint/2010/main" val="1939043277"/>
              </p:ext>
            </p:extLst>
          </p:nvPr>
        </p:nvGraphicFramePr>
        <p:xfrm>
          <a:off x="4938729"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646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80F8B14-6A96-482C-ADA7-47E278AC901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How To Build And Push </a:t>
            </a:r>
            <a:br>
              <a:rPr lang="en-US" sz="6600" kern="1200" dirty="0">
                <a:solidFill>
                  <a:srgbClr val="FFFFFF"/>
                </a:solidFill>
                <a:latin typeface="+mj-lt"/>
                <a:ea typeface="+mj-ea"/>
                <a:cs typeface="+mj-cs"/>
              </a:rPr>
            </a:br>
            <a:r>
              <a:rPr lang="en-US" sz="6600" kern="1200" dirty="0">
                <a:solidFill>
                  <a:srgbClr val="FFFFFF"/>
                </a:solidFill>
                <a:latin typeface="+mj-lt"/>
                <a:ea typeface="+mj-ea"/>
                <a:cs typeface="+mj-cs"/>
              </a:rPr>
              <a:t>Local Images To An </a:t>
            </a:r>
            <a:br>
              <a:rPr lang="en-US" sz="6600" kern="1200" dirty="0">
                <a:solidFill>
                  <a:srgbClr val="FFFFFF"/>
                </a:solidFill>
                <a:latin typeface="+mj-lt"/>
                <a:ea typeface="+mj-ea"/>
                <a:cs typeface="+mj-cs"/>
              </a:rPr>
            </a:br>
            <a:r>
              <a:rPr lang="en-US" sz="6600" kern="1200" dirty="0">
                <a:solidFill>
                  <a:srgbClr val="FFFFFF"/>
                </a:solidFill>
                <a:latin typeface="+mj-lt"/>
                <a:ea typeface="+mj-ea"/>
                <a:cs typeface="+mj-cs"/>
              </a:rPr>
              <a:t>Azure Container Registry</a:t>
            </a:r>
          </a:p>
        </p:txBody>
      </p:sp>
      <p:sp>
        <p:nvSpPr>
          <p:cNvPr id="3" name="Content Placeholder 2">
            <a:extLst>
              <a:ext uri="{FF2B5EF4-FFF2-40B4-BE49-F238E27FC236}">
                <a16:creationId xmlns:a16="http://schemas.microsoft.com/office/drawing/2014/main" id="{EDDDFD7D-8243-4A7C-88E0-A3EC73558156}"/>
              </a:ext>
            </a:extLst>
          </p:cNvPr>
          <p:cNvSpPr>
            <a:spLocks noGrp="1"/>
          </p:cNvSpPr>
          <p:nvPr>
            <p:ph idx="1"/>
          </p:nvPr>
        </p:nvSpPr>
        <p:spPr>
          <a:xfrm>
            <a:off x="804788" y="5318990"/>
            <a:ext cx="9416898" cy="723670"/>
          </a:xfrm>
        </p:spPr>
        <p:txBody>
          <a:bodyPr vert="horz" lIns="91440" tIns="45720" rIns="91440" bIns="45720" rtlCol="0" anchor="t">
            <a:normAutofit/>
          </a:bodyPr>
          <a:lstStyle/>
          <a:p>
            <a:pPr marL="0" indent="0">
              <a:buNone/>
            </a:pPr>
            <a:r>
              <a:rPr lang="en-US" sz="3200" kern="1200" dirty="0">
                <a:solidFill>
                  <a:srgbClr val="000000"/>
                </a:solidFill>
                <a:latin typeface="+mn-lt"/>
                <a:ea typeface="+mn-ea"/>
                <a:cs typeface="+mn-cs"/>
              </a:rPr>
              <a:t>Demos</a:t>
            </a:r>
          </a:p>
        </p:txBody>
      </p:sp>
    </p:spTree>
    <p:extLst>
      <p:ext uri="{BB962C8B-B14F-4D97-AF65-F5344CB8AC3E}">
        <p14:creationId xmlns:p14="http://schemas.microsoft.com/office/powerpoint/2010/main" val="290530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B4CF606B-5F93-4191-9D5F-F1E6CA9B7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320" y="1286934"/>
            <a:ext cx="4259480" cy="4259480"/>
          </a:xfrm>
          <a:prstGeom prst="rect">
            <a:avLst/>
          </a:prstGeom>
        </p:spPr>
      </p:pic>
      <p:sp>
        <p:nvSpPr>
          <p:cNvPr id="22" name="Rectangle 21">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F2DEDA-D7CC-4651-94B9-7C4CA23031CC}"/>
              </a:ext>
            </a:extLst>
          </p:cNvPr>
          <p:cNvSpPr>
            <a:spLocks noGrp="1"/>
          </p:cNvSpPr>
          <p:nvPr>
            <p:ph type="title"/>
          </p:nvPr>
        </p:nvSpPr>
        <p:spPr>
          <a:xfrm>
            <a:off x="8502650" y="643467"/>
            <a:ext cx="3117850" cy="2556385"/>
          </a:xfrm>
        </p:spPr>
        <p:txBody>
          <a:bodyPr anchor="b">
            <a:normAutofit/>
          </a:bodyPr>
          <a:lstStyle/>
          <a:p>
            <a:r>
              <a:rPr lang="en-US" sz="4800">
                <a:solidFill>
                  <a:schemeClr val="bg1"/>
                </a:solidFill>
              </a:rPr>
              <a:t>Kubernetes</a:t>
            </a:r>
          </a:p>
        </p:txBody>
      </p:sp>
      <p:sp>
        <p:nvSpPr>
          <p:cNvPr id="3" name="Content Placeholder 2">
            <a:extLst>
              <a:ext uri="{FF2B5EF4-FFF2-40B4-BE49-F238E27FC236}">
                <a16:creationId xmlns:a16="http://schemas.microsoft.com/office/drawing/2014/main" id="{E263886F-4AB9-4B0A-983C-D0F4F4620FC1}"/>
              </a:ext>
            </a:extLst>
          </p:cNvPr>
          <p:cNvSpPr>
            <a:spLocks noGrp="1"/>
          </p:cNvSpPr>
          <p:nvPr>
            <p:ph idx="1"/>
          </p:nvPr>
        </p:nvSpPr>
        <p:spPr>
          <a:xfrm>
            <a:off x="8502649" y="3358608"/>
            <a:ext cx="3045883" cy="2831273"/>
          </a:xfrm>
        </p:spPr>
        <p:txBody>
          <a:bodyPr>
            <a:normAutofit/>
          </a:bodyPr>
          <a:lstStyle/>
          <a:p>
            <a:r>
              <a:rPr lang="en-US" sz="1800">
                <a:solidFill>
                  <a:schemeClr val="bg1"/>
                </a:solidFill>
              </a:rPr>
              <a:t>What Is Kubernetes? </a:t>
            </a:r>
          </a:p>
          <a:p>
            <a:r>
              <a:rPr lang="en-US" sz="1800">
                <a:solidFill>
                  <a:schemeClr val="bg1"/>
                </a:solidFill>
              </a:rPr>
              <a:t>What Are Its features?</a:t>
            </a:r>
          </a:p>
        </p:txBody>
      </p:sp>
    </p:spTree>
    <p:extLst>
      <p:ext uri="{BB962C8B-B14F-4D97-AF65-F5344CB8AC3E}">
        <p14:creationId xmlns:p14="http://schemas.microsoft.com/office/powerpoint/2010/main" val="22444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5ADE-972E-4E98-8409-97B1F30FE217}"/>
              </a:ext>
            </a:extLst>
          </p:cNvPr>
          <p:cNvSpPr>
            <a:spLocks noGrp="1"/>
          </p:cNvSpPr>
          <p:nvPr>
            <p:ph type="title"/>
          </p:nvPr>
        </p:nvSpPr>
        <p:spPr>
          <a:xfrm>
            <a:off x="762001" y="803325"/>
            <a:ext cx="5314536" cy="1325563"/>
          </a:xfrm>
        </p:spPr>
        <p:txBody>
          <a:bodyPr>
            <a:normAutofit/>
          </a:bodyPr>
          <a:lstStyle/>
          <a:p>
            <a:r>
              <a:rPr lang="en-US" dirty="0"/>
              <a:t>Origin Of Kubernetes</a:t>
            </a:r>
          </a:p>
        </p:txBody>
      </p:sp>
      <p:sp>
        <p:nvSpPr>
          <p:cNvPr id="9" name="Content Placeholder 8">
            <a:extLst>
              <a:ext uri="{FF2B5EF4-FFF2-40B4-BE49-F238E27FC236}">
                <a16:creationId xmlns:a16="http://schemas.microsoft.com/office/drawing/2014/main" id="{B49E9660-4EBD-4E9E-8585-F9480745A455}"/>
              </a:ext>
            </a:extLst>
          </p:cNvPr>
          <p:cNvSpPr>
            <a:spLocks noGrp="1"/>
          </p:cNvSpPr>
          <p:nvPr>
            <p:ph idx="1"/>
          </p:nvPr>
        </p:nvSpPr>
        <p:spPr>
          <a:xfrm>
            <a:off x="838986" y="1998481"/>
            <a:ext cx="5404912" cy="4364611"/>
          </a:xfrm>
        </p:spPr>
        <p:txBody>
          <a:bodyPr anchor="t">
            <a:noAutofit/>
          </a:bodyPr>
          <a:lstStyle/>
          <a:p>
            <a:pPr marL="0" indent="0">
              <a:buNone/>
            </a:pPr>
            <a:r>
              <a:rPr lang="en-US" dirty="0"/>
              <a:t>In ancient Greek, "</a:t>
            </a:r>
            <a:r>
              <a:rPr lang="en-US" dirty="0" err="1"/>
              <a:t>kubernan</a:t>
            </a:r>
            <a:r>
              <a:rPr lang="en-US" dirty="0"/>
              <a:t>" means to steer</a:t>
            </a:r>
            <a:br>
              <a:rPr lang="en-US" dirty="0"/>
            </a:br>
            <a:br>
              <a:rPr lang="en-US" dirty="0"/>
            </a:br>
            <a:r>
              <a:rPr lang="en-US" dirty="0"/>
              <a:t>Whereas "</a:t>
            </a:r>
            <a:r>
              <a:rPr lang="en-US" dirty="0" err="1"/>
              <a:t>kubernetes</a:t>
            </a:r>
            <a:r>
              <a:rPr lang="en-US" dirty="0"/>
              <a:t>" means helmsman</a:t>
            </a:r>
          </a:p>
        </p:txBody>
      </p:sp>
      <p:sp>
        <p:nvSpPr>
          <p:cNvPr id="12" name="Freeform: Shape 1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4">
            <a:extLst>
              <a:ext uri="{FF2B5EF4-FFF2-40B4-BE49-F238E27FC236}">
                <a16:creationId xmlns:a16="http://schemas.microsoft.com/office/drawing/2014/main" id="{BBDFC200-181E-4A89-8798-26BA852CBD3D}"/>
              </a:ext>
            </a:extLst>
          </p:cNvPr>
          <p:cNvPicPr>
            <a:picLocks noChangeAspect="1"/>
          </p:cNvPicPr>
          <p:nvPr/>
        </p:nvPicPr>
        <p:blipFill rotWithShape="1">
          <a:blip r:embed="rId2">
            <a:extLst>
              <a:ext uri="{28A0092B-C50C-407E-A947-70E740481C1C}">
                <a14:useLocalDpi xmlns:a14="http://schemas.microsoft.com/office/drawing/2010/main" val="0"/>
              </a:ext>
            </a:extLst>
          </a:blip>
          <a:srcRect l="16995" r="21177"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25346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B6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9F08D9-64C8-47B9-8317-76DA9CB3FCF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Barebones AKS</a:t>
            </a:r>
          </a:p>
        </p:txBody>
      </p:sp>
      <p:pic>
        <p:nvPicPr>
          <p:cNvPr id="9" name="Content Placeholder 4">
            <a:extLst>
              <a:ext uri="{FF2B5EF4-FFF2-40B4-BE49-F238E27FC236}">
                <a16:creationId xmlns:a16="http://schemas.microsoft.com/office/drawing/2014/main" id="{BE35F470-DECF-4529-A6F8-C4633C522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573982"/>
            <a:ext cx="7188199" cy="2569779"/>
          </a:xfrm>
          <a:prstGeom prst="rect">
            <a:avLst/>
          </a:prstGeom>
        </p:spPr>
      </p:pic>
      <p:sp>
        <p:nvSpPr>
          <p:cNvPr id="10" name="Content Placeholder 9">
            <a:extLst>
              <a:ext uri="{FF2B5EF4-FFF2-40B4-BE49-F238E27FC236}">
                <a16:creationId xmlns:a16="http://schemas.microsoft.com/office/drawing/2014/main" id="{9DC8DF95-FA27-469A-851A-A42E171780CA}"/>
              </a:ext>
            </a:extLst>
          </p:cNvPr>
          <p:cNvSpPr>
            <a:spLocks noGrp="1"/>
          </p:cNvSpPr>
          <p:nvPr>
            <p:ph idx="1"/>
          </p:nvPr>
        </p:nvSpPr>
        <p:spPr>
          <a:xfrm>
            <a:off x="4038600" y="4884873"/>
            <a:ext cx="7188199" cy="1292090"/>
          </a:xfrm>
        </p:spPr>
        <p:txBody>
          <a:bodyPr>
            <a:normAutofit/>
          </a:bodyPr>
          <a:lstStyle/>
          <a:p>
            <a:r>
              <a:rPr lang="en-US" sz="1800" dirty="0"/>
              <a:t>Azure Kubernetes Service With Basic Networking</a:t>
            </a:r>
          </a:p>
          <a:p>
            <a:r>
              <a:rPr lang="en-US" sz="1800" dirty="0"/>
              <a:t>1 – 3 Nodes (Virtual Machines)</a:t>
            </a:r>
          </a:p>
        </p:txBody>
      </p:sp>
    </p:spTree>
    <p:extLst>
      <p:ext uri="{BB962C8B-B14F-4D97-AF65-F5344CB8AC3E}">
        <p14:creationId xmlns:p14="http://schemas.microsoft.com/office/powerpoint/2010/main" val="52939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53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F2DEDA-D7CC-4651-94B9-7C4CA23031CC}"/>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Kubernetes Objects</a:t>
            </a:r>
          </a:p>
        </p:txBody>
      </p:sp>
      <p:pic>
        <p:nvPicPr>
          <p:cNvPr id="5" name="Content Placeholder 4">
            <a:extLst>
              <a:ext uri="{FF2B5EF4-FFF2-40B4-BE49-F238E27FC236}">
                <a16:creationId xmlns:a16="http://schemas.microsoft.com/office/drawing/2014/main" id="{7B6C3BF0-90F2-4A31-A79C-8BADB52E2FC5}"/>
              </a:ext>
            </a:extLst>
          </p:cNvPr>
          <p:cNvPicPr>
            <a:picLocks noChangeAspect="1"/>
          </p:cNvPicPr>
          <p:nvPr/>
        </p:nvPicPr>
        <p:blipFill rotWithShape="1">
          <a:blip r:embed="rId3">
            <a:extLst>
              <a:ext uri="{28A0092B-C50C-407E-A947-70E740481C1C}">
                <a14:useLocalDpi xmlns:a14="http://schemas.microsoft.com/office/drawing/2010/main" val="0"/>
              </a:ext>
            </a:extLst>
          </a:blip>
          <a:srcRect l="9805" r="4273"/>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63886F-4AB9-4B0A-983C-D0F4F4620FC1}"/>
              </a:ext>
            </a:extLst>
          </p:cNvPr>
          <p:cNvSpPr>
            <a:spLocks noGrp="1"/>
          </p:cNvSpPr>
          <p:nvPr>
            <p:ph idx="1"/>
          </p:nvPr>
        </p:nvSpPr>
        <p:spPr>
          <a:xfrm>
            <a:off x="7801233" y="917725"/>
            <a:ext cx="3764692" cy="4852362"/>
          </a:xfrm>
        </p:spPr>
        <p:txBody>
          <a:bodyPr anchor="ctr">
            <a:normAutofit/>
          </a:bodyPr>
          <a:lstStyle/>
          <a:p>
            <a:endParaRPr lang="en-US" sz="2400" dirty="0">
              <a:solidFill>
                <a:srgbClr val="FFFFFF"/>
              </a:solidFill>
            </a:endParaRPr>
          </a:p>
          <a:p>
            <a:r>
              <a:rPr lang="en-US" sz="2400" dirty="0">
                <a:solidFill>
                  <a:srgbClr val="FFFFFF"/>
                </a:solidFill>
              </a:rPr>
              <a:t>What Is A Pod?</a:t>
            </a:r>
          </a:p>
          <a:p>
            <a:r>
              <a:rPr lang="en-US" sz="2400" dirty="0">
                <a:solidFill>
                  <a:srgbClr val="FFFFFF"/>
                </a:solidFill>
              </a:rPr>
              <a:t>What Is A Service?</a:t>
            </a:r>
          </a:p>
          <a:p>
            <a:r>
              <a:rPr lang="en-US" sz="2400" dirty="0">
                <a:solidFill>
                  <a:srgbClr val="FFFFFF"/>
                </a:solidFill>
              </a:rPr>
              <a:t>What Is A Namespace?</a:t>
            </a:r>
          </a:p>
          <a:p>
            <a:r>
              <a:rPr lang="en-US" sz="2400" dirty="0">
                <a:solidFill>
                  <a:srgbClr val="FFFFFF"/>
                </a:solidFill>
              </a:rPr>
              <a:t>What Is A ReplicaSet?</a:t>
            </a:r>
          </a:p>
          <a:p>
            <a:r>
              <a:rPr lang="en-US" sz="2400" dirty="0">
                <a:solidFill>
                  <a:srgbClr val="FFFFFF"/>
                </a:solidFill>
              </a:rPr>
              <a:t>What Is A Deployment?</a:t>
            </a:r>
          </a:p>
          <a:p>
            <a:r>
              <a:rPr lang="en-US" sz="2400" dirty="0">
                <a:solidFill>
                  <a:srgbClr val="FFFFFF"/>
                </a:solidFill>
              </a:rPr>
              <a:t>What Is A Node?</a:t>
            </a:r>
          </a:p>
          <a:p>
            <a:r>
              <a:rPr lang="en-US" sz="2400" dirty="0">
                <a:solidFill>
                  <a:srgbClr val="FFFFFF"/>
                </a:solidFill>
              </a:rPr>
              <a:t>What Is An Ingress?</a:t>
            </a:r>
          </a:p>
        </p:txBody>
      </p:sp>
    </p:spTree>
    <p:extLst>
      <p:ext uri="{BB962C8B-B14F-4D97-AF65-F5344CB8AC3E}">
        <p14:creationId xmlns:p14="http://schemas.microsoft.com/office/powerpoint/2010/main" val="210569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descr="A picture containing transport&#10;&#10;Description automatically generated">
            <a:extLst>
              <a:ext uri="{FF2B5EF4-FFF2-40B4-BE49-F238E27FC236}">
                <a16:creationId xmlns:a16="http://schemas.microsoft.com/office/drawing/2014/main" id="{50F0A733-1DF4-45C9-A294-B2777B2B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157" y="1286934"/>
            <a:ext cx="4567806" cy="4259480"/>
          </a:xfrm>
          <a:prstGeom prst="rect">
            <a:avLst/>
          </a:prstGeom>
        </p:spPr>
      </p:pic>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Pod?</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Pod is the basic building block of Kubernetes–the smallest and simplest unit in the Kubernetes object model that you create or deploy. </a:t>
            </a:r>
          </a:p>
          <a:p>
            <a:pPr marL="0" indent="0">
              <a:buNone/>
            </a:pPr>
            <a:r>
              <a:rPr lang="en-US" dirty="0">
                <a:solidFill>
                  <a:schemeClr val="bg1"/>
                </a:solidFill>
              </a:rPr>
              <a:t>A Pod represents a running process (app) on your cluster.</a:t>
            </a:r>
          </a:p>
        </p:txBody>
      </p:sp>
    </p:spTree>
    <p:extLst>
      <p:ext uri="{BB962C8B-B14F-4D97-AF65-F5344CB8AC3E}">
        <p14:creationId xmlns:p14="http://schemas.microsoft.com/office/powerpoint/2010/main" val="371074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Service?</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service is an abstraction which defines a logical set of pods and a policy by which to access them - sometimes called a micro-service. </a:t>
            </a:r>
          </a:p>
        </p:txBody>
      </p:sp>
      <p:pic>
        <p:nvPicPr>
          <p:cNvPr id="11" name="Picture 10" descr="A screenshot of a cell phone&#10;&#10;Description automatically generated">
            <a:extLst>
              <a:ext uri="{FF2B5EF4-FFF2-40B4-BE49-F238E27FC236}">
                <a16:creationId xmlns:a16="http://schemas.microsoft.com/office/drawing/2014/main" id="{9219F847-8174-43CD-9571-D660D74BE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4" y="430106"/>
            <a:ext cx="8089279" cy="5715322"/>
          </a:xfrm>
          <a:prstGeom prst="rect">
            <a:avLst/>
          </a:prstGeom>
        </p:spPr>
      </p:pic>
    </p:spTree>
    <p:extLst>
      <p:ext uri="{BB962C8B-B14F-4D97-AF65-F5344CB8AC3E}">
        <p14:creationId xmlns:p14="http://schemas.microsoft.com/office/powerpoint/2010/main" val="147522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Namespace?</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namespace provides a way to support multiple virtual clusters backed by the same physical cluster. </a:t>
            </a:r>
          </a:p>
          <a:p>
            <a:pPr marL="0" indent="0">
              <a:buNone/>
            </a:pPr>
            <a:r>
              <a:rPr lang="en-US" dirty="0">
                <a:solidFill>
                  <a:schemeClr val="bg1"/>
                </a:solidFill>
              </a:rPr>
              <a:t>They are a way to divide cluster resources between multiple users.</a:t>
            </a:r>
          </a:p>
        </p:txBody>
      </p:sp>
      <p:pic>
        <p:nvPicPr>
          <p:cNvPr id="4" name="Picture 3" descr="A screenshot of a cell phone&#10;&#10;Description automatically generated">
            <a:extLst>
              <a:ext uri="{FF2B5EF4-FFF2-40B4-BE49-F238E27FC236}">
                <a16:creationId xmlns:a16="http://schemas.microsoft.com/office/drawing/2014/main" id="{1BC67530-B133-427D-B07D-90C51AB4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60" y="51358"/>
            <a:ext cx="6895070" cy="6806642"/>
          </a:xfrm>
          <a:prstGeom prst="rect">
            <a:avLst/>
          </a:prstGeom>
        </p:spPr>
      </p:pic>
    </p:spTree>
    <p:extLst>
      <p:ext uri="{BB962C8B-B14F-4D97-AF65-F5344CB8AC3E}">
        <p14:creationId xmlns:p14="http://schemas.microsoft.com/office/powerpoint/2010/main" val="251464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ReplicaSet?</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ReplicaSet’s purpose is to maintain a stable set of replica Pods running at any given time. </a:t>
            </a:r>
          </a:p>
          <a:p>
            <a:pPr marL="0" indent="0">
              <a:buNone/>
            </a:pPr>
            <a:r>
              <a:rPr lang="en-US" dirty="0">
                <a:solidFill>
                  <a:schemeClr val="bg1"/>
                </a:solidFill>
              </a:rPr>
              <a:t>As such, it is often used to guarantee the availability of a specified number of identical Pods.</a:t>
            </a:r>
          </a:p>
        </p:txBody>
      </p:sp>
      <p:pic>
        <p:nvPicPr>
          <p:cNvPr id="6" name="Picture 5" descr="A close up of a sign&#10;&#10;Description automatically generated">
            <a:extLst>
              <a:ext uri="{FF2B5EF4-FFF2-40B4-BE49-F238E27FC236}">
                <a16:creationId xmlns:a16="http://schemas.microsoft.com/office/drawing/2014/main" id="{C1657EB4-781C-4D76-AA99-253301F96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77" y="1187250"/>
            <a:ext cx="6046578" cy="4763585"/>
          </a:xfrm>
          <a:prstGeom prst="rect">
            <a:avLst/>
          </a:prstGeom>
        </p:spPr>
      </p:pic>
    </p:spTree>
    <p:extLst>
      <p:ext uri="{BB962C8B-B14F-4D97-AF65-F5344CB8AC3E}">
        <p14:creationId xmlns:p14="http://schemas.microsoft.com/office/powerpoint/2010/main" val="33983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Deployment?</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Deployment controller provides declarative updates for Pods and ReplicaSets. </a:t>
            </a:r>
          </a:p>
          <a:p>
            <a:pPr marL="0" indent="0">
              <a:buNone/>
            </a:pPr>
            <a:r>
              <a:rPr lang="en-US" dirty="0">
                <a:solidFill>
                  <a:schemeClr val="bg1"/>
                </a:solidFill>
              </a:rPr>
              <a:t>You describe a desired state in a Deployment object, and the Deployment controller manages the changes for you.</a:t>
            </a:r>
          </a:p>
        </p:txBody>
      </p:sp>
      <p:pic>
        <p:nvPicPr>
          <p:cNvPr id="5" name="Picture 4" descr="A close up of text on a white background&#10;&#10;Description automatically generated">
            <a:extLst>
              <a:ext uri="{FF2B5EF4-FFF2-40B4-BE49-F238E27FC236}">
                <a16:creationId xmlns:a16="http://schemas.microsoft.com/office/drawing/2014/main" id="{D3178ECA-21E3-40EA-B032-3749922DF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42" y="409756"/>
            <a:ext cx="7444772" cy="6188752"/>
          </a:xfrm>
          <a:prstGeom prst="rect">
            <a:avLst/>
          </a:prstGeom>
        </p:spPr>
      </p:pic>
    </p:spTree>
    <p:extLst>
      <p:ext uri="{BB962C8B-B14F-4D97-AF65-F5344CB8AC3E}">
        <p14:creationId xmlns:p14="http://schemas.microsoft.com/office/powerpoint/2010/main" val="306293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601A-C910-4AF0-98BE-451BC9E70CE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2ADC9CF-A9D6-43A6-BE66-BAB7D21C94DA}"/>
              </a:ext>
            </a:extLst>
          </p:cNvPr>
          <p:cNvSpPr>
            <a:spLocks noGrp="1"/>
          </p:cNvSpPr>
          <p:nvPr>
            <p:ph idx="1"/>
          </p:nvPr>
        </p:nvSpPr>
        <p:spPr>
          <a:xfrm>
            <a:off x="838199" y="1825625"/>
            <a:ext cx="10515599" cy="4351338"/>
          </a:xfrm>
        </p:spPr>
        <p:txBody>
          <a:bodyPr>
            <a:normAutofit/>
          </a:bodyPr>
          <a:lstStyle/>
          <a:p>
            <a:r>
              <a:rPr lang="en-US" dirty="0"/>
              <a:t>Cloud Native Application Development</a:t>
            </a:r>
          </a:p>
          <a:p>
            <a:r>
              <a:rPr lang="en-US" dirty="0"/>
              <a:t>Containers</a:t>
            </a:r>
          </a:p>
          <a:p>
            <a:r>
              <a:rPr lang="en-US" dirty="0"/>
              <a:t>Docker</a:t>
            </a:r>
          </a:p>
          <a:p>
            <a:r>
              <a:rPr lang="en-US" dirty="0"/>
              <a:t>Container Registries</a:t>
            </a:r>
          </a:p>
          <a:p>
            <a:r>
              <a:rPr lang="en-US" dirty="0"/>
              <a:t>Azure Container Registry (ACR)</a:t>
            </a:r>
          </a:p>
          <a:p>
            <a:r>
              <a:rPr lang="en-US" dirty="0"/>
              <a:t>Kubernetes </a:t>
            </a:r>
          </a:p>
          <a:p>
            <a:r>
              <a:rPr lang="en-US" dirty="0"/>
              <a:t>Azure Kubernetes Service (AKS)</a:t>
            </a:r>
          </a:p>
          <a:p>
            <a:r>
              <a:rPr lang="en-US" dirty="0"/>
              <a:t>Azure DevOps</a:t>
            </a:r>
          </a:p>
          <a:p>
            <a:endParaRPr lang="en-US" dirty="0"/>
          </a:p>
        </p:txBody>
      </p:sp>
    </p:spTree>
    <p:extLst>
      <p:ext uri="{BB962C8B-B14F-4D97-AF65-F5344CB8AC3E}">
        <p14:creationId xmlns:p14="http://schemas.microsoft.com/office/powerpoint/2010/main" val="106597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A Node?</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 node is a worker machine in Kubernetes, previously known as a minion.</a:t>
            </a:r>
          </a:p>
          <a:p>
            <a:pPr marL="0" indent="0">
              <a:buNone/>
            </a:pPr>
            <a:r>
              <a:rPr lang="en-US" dirty="0">
                <a:solidFill>
                  <a:schemeClr val="bg1"/>
                </a:solidFill>
              </a:rPr>
              <a:t>A node may be a VM or physical machine, depending on the cluster.</a:t>
            </a:r>
          </a:p>
        </p:txBody>
      </p:sp>
      <p:pic>
        <p:nvPicPr>
          <p:cNvPr id="4" name="Picture 3" descr="A picture containing electronics&#10;&#10;Description automatically generated">
            <a:extLst>
              <a:ext uri="{FF2B5EF4-FFF2-40B4-BE49-F238E27FC236}">
                <a16:creationId xmlns:a16="http://schemas.microsoft.com/office/drawing/2014/main" id="{DFCA140B-BC3B-4C9C-B896-4BBAA341B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317" y="1618136"/>
            <a:ext cx="3895600" cy="3621728"/>
          </a:xfrm>
          <a:prstGeom prst="rect">
            <a:avLst/>
          </a:prstGeom>
        </p:spPr>
      </p:pic>
    </p:spTree>
    <p:extLst>
      <p:ext uri="{BB962C8B-B14F-4D97-AF65-F5344CB8AC3E}">
        <p14:creationId xmlns:p14="http://schemas.microsoft.com/office/powerpoint/2010/main" val="276508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40F3CA-E749-4C3F-9850-C33019E8C884}"/>
              </a:ext>
            </a:extLst>
          </p:cNvPr>
          <p:cNvSpPr>
            <a:spLocks noGrp="1"/>
          </p:cNvSpPr>
          <p:nvPr>
            <p:ph type="title"/>
          </p:nvPr>
        </p:nvSpPr>
        <p:spPr>
          <a:xfrm>
            <a:off x="8377881" y="643467"/>
            <a:ext cx="3566984" cy="1473657"/>
          </a:xfrm>
        </p:spPr>
        <p:txBody>
          <a:bodyPr anchor="b">
            <a:normAutofit/>
          </a:bodyPr>
          <a:lstStyle/>
          <a:p>
            <a:r>
              <a:rPr lang="en-US" sz="4800" dirty="0">
                <a:solidFill>
                  <a:schemeClr val="bg1"/>
                </a:solidFill>
              </a:rPr>
              <a:t>What Is Ingress?</a:t>
            </a:r>
          </a:p>
        </p:txBody>
      </p:sp>
      <p:sp>
        <p:nvSpPr>
          <p:cNvPr id="14" name="Content Placeholder 9">
            <a:extLst>
              <a:ext uri="{FF2B5EF4-FFF2-40B4-BE49-F238E27FC236}">
                <a16:creationId xmlns:a16="http://schemas.microsoft.com/office/drawing/2014/main" id="{3FF1AAC6-636D-4FD0-BA06-1EA1B5EE647E}"/>
              </a:ext>
            </a:extLst>
          </p:cNvPr>
          <p:cNvSpPr>
            <a:spLocks noGrp="1"/>
          </p:cNvSpPr>
          <p:nvPr>
            <p:ph idx="1"/>
          </p:nvPr>
        </p:nvSpPr>
        <p:spPr>
          <a:xfrm>
            <a:off x="8377881" y="2347784"/>
            <a:ext cx="3566984" cy="4250724"/>
          </a:xfrm>
        </p:spPr>
        <p:txBody>
          <a:bodyPr>
            <a:noAutofit/>
          </a:bodyPr>
          <a:lstStyle/>
          <a:p>
            <a:pPr marL="0" indent="0">
              <a:buNone/>
            </a:pPr>
            <a:r>
              <a:rPr lang="en-US" dirty="0">
                <a:solidFill>
                  <a:schemeClr val="bg1"/>
                </a:solidFill>
              </a:rPr>
              <a:t>An API object that manages external access to the services in a cluster, typically HTTP.</a:t>
            </a:r>
          </a:p>
          <a:p>
            <a:pPr marL="0" indent="0">
              <a:buNone/>
            </a:pPr>
            <a:r>
              <a:rPr lang="en-US" dirty="0">
                <a:solidFill>
                  <a:schemeClr val="bg1"/>
                </a:solidFill>
              </a:rPr>
              <a:t>Ingress can provide load balancing, SSL termination and name-based virtual hosting.</a:t>
            </a:r>
          </a:p>
        </p:txBody>
      </p:sp>
      <p:pic>
        <p:nvPicPr>
          <p:cNvPr id="9" name="Picture 8" descr="A screenshot of a cell phone&#10;&#10;Description automatically generated">
            <a:extLst>
              <a:ext uri="{FF2B5EF4-FFF2-40B4-BE49-F238E27FC236}">
                <a16:creationId xmlns:a16="http://schemas.microsoft.com/office/drawing/2014/main" id="{1733E312-B9C5-4720-820F-8821201F4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77" y="248160"/>
            <a:ext cx="7169202" cy="6267969"/>
          </a:xfrm>
          <a:prstGeom prst="rect">
            <a:avLst/>
          </a:prstGeom>
        </p:spPr>
      </p:pic>
    </p:spTree>
    <p:extLst>
      <p:ext uri="{BB962C8B-B14F-4D97-AF65-F5344CB8AC3E}">
        <p14:creationId xmlns:p14="http://schemas.microsoft.com/office/powerpoint/2010/main" val="213253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80F8B14-6A96-482C-ADA7-47E278AC901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How To Deploy </a:t>
            </a:r>
            <a:br>
              <a:rPr lang="en-US" sz="6600" kern="1200" dirty="0">
                <a:solidFill>
                  <a:srgbClr val="FFFFFF"/>
                </a:solidFill>
                <a:latin typeface="+mj-lt"/>
                <a:ea typeface="+mj-ea"/>
                <a:cs typeface="+mj-cs"/>
              </a:rPr>
            </a:br>
            <a:r>
              <a:rPr lang="en-US" sz="6600" kern="1200" dirty="0">
                <a:solidFill>
                  <a:srgbClr val="FFFFFF"/>
                </a:solidFill>
                <a:latin typeface="+mj-lt"/>
                <a:ea typeface="+mj-ea"/>
                <a:cs typeface="+mj-cs"/>
              </a:rPr>
              <a:t>Local Containers To A </a:t>
            </a:r>
            <a:br>
              <a:rPr lang="en-US" sz="6600" kern="1200" dirty="0">
                <a:solidFill>
                  <a:srgbClr val="FFFFFF"/>
                </a:solidFill>
                <a:latin typeface="+mj-lt"/>
                <a:ea typeface="+mj-ea"/>
                <a:cs typeface="+mj-cs"/>
              </a:rPr>
            </a:br>
            <a:r>
              <a:rPr lang="en-US" sz="6600" kern="1200" dirty="0">
                <a:solidFill>
                  <a:srgbClr val="FFFFFF"/>
                </a:solidFill>
                <a:latin typeface="+mj-lt"/>
                <a:ea typeface="+mj-ea"/>
                <a:cs typeface="+mj-cs"/>
              </a:rPr>
              <a:t>Local Kubernetes Cluster</a:t>
            </a:r>
          </a:p>
        </p:txBody>
      </p:sp>
      <p:sp>
        <p:nvSpPr>
          <p:cNvPr id="3" name="Content Placeholder 2">
            <a:extLst>
              <a:ext uri="{FF2B5EF4-FFF2-40B4-BE49-F238E27FC236}">
                <a16:creationId xmlns:a16="http://schemas.microsoft.com/office/drawing/2014/main" id="{EDDDFD7D-8243-4A7C-88E0-A3EC73558156}"/>
              </a:ext>
            </a:extLst>
          </p:cNvPr>
          <p:cNvSpPr>
            <a:spLocks noGrp="1"/>
          </p:cNvSpPr>
          <p:nvPr>
            <p:ph idx="1"/>
          </p:nvPr>
        </p:nvSpPr>
        <p:spPr>
          <a:xfrm>
            <a:off x="804788" y="5318990"/>
            <a:ext cx="9416898" cy="723670"/>
          </a:xfrm>
        </p:spPr>
        <p:txBody>
          <a:bodyPr vert="horz" lIns="91440" tIns="45720" rIns="91440" bIns="45720" rtlCol="0" anchor="t">
            <a:normAutofit/>
          </a:bodyPr>
          <a:lstStyle/>
          <a:p>
            <a:pPr marL="0" indent="0">
              <a:buNone/>
            </a:pPr>
            <a:r>
              <a:rPr lang="en-US" sz="3200" kern="1200" dirty="0">
                <a:solidFill>
                  <a:srgbClr val="000000"/>
                </a:solidFill>
                <a:latin typeface="+mn-lt"/>
                <a:ea typeface="+mn-ea"/>
                <a:cs typeface="+mn-cs"/>
              </a:rPr>
              <a:t>Demos</a:t>
            </a:r>
          </a:p>
        </p:txBody>
      </p:sp>
    </p:spTree>
    <p:extLst>
      <p:ext uri="{BB962C8B-B14F-4D97-AF65-F5344CB8AC3E}">
        <p14:creationId xmlns:p14="http://schemas.microsoft.com/office/powerpoint/2010/main" val="359100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B5E8-7552-4CDB-A51A-DAB327D5BE57}"/>
              </a:ext>
            </a:extLst>
          </p:cNvPr>
          <p:cNvSpPr>
            <a:spLocks noGrp="1"/>
          </p:cNvSpPr>
          <p:nvPr>
            <p:ph type="title"/>
          </p:nvPr>
        </p:nvSpPr>
        <p:spPr/>
        <p:txBody>
          <a:bodyPr/>
          <a:lstStyle/>
          <a:p>
            <a:endParaRPr lang="en-US"/>
          </a:p>
        </p:txBody>
      </p:sp>
      <p:pic>
        <p:nvPicPr>
          <p:cNvPr id="9" name="Azure Kubernetes Service (AKS)">
            <a:hlinkClick r:id="" action="ppaction://media"/>
            <a:extLst>
              <a:ext uri="{FF2B5EF4-FFF2-40B4-BE49-F238E27FC236}">
                <a16:creationId xmlns:a16="http://schemas.microsoft.com/office/drawing/2014/main" id="{6C9ED0D8-1EE9-46FF-85A4-1F44A16DE8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844"/>
          </a:xfrm>
        </p:spPr>
      </p:pic>
    </p:spTree>
    <p:extLst>
      <p:ext uri="{BB962C8B-B14F-4D97-AF65-F5344CB8AC3E}">
        <p14:creationId xmlns:p14="http://schemas.microsoft.com/office/powerpoint/2010/main" val="26361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421D3D-B9F4-49D8-90DC-8C6FEBBD2D6A}"/>
              </a:ext>
            </a:extLst>
          </p:cNvPr>
          <p:cNvSpPr>
            <a:spLocks noGrp="1"/>
          </p:cNvSpPr>
          <p:nvPr>
            <p:ph type="title"/>
          </p:nvPr>
        </p:nvSpPr>
        <p:spPr>
          <a:xfrm>
            <a:off x="524256" y="4767072"/>
            <a:ext cx="6594189" cy="1625210"/>
          </a:xfrm>
        </p:spPr>
        <p:txBody>
          <a:bodyPr>
            <a:normAutofit/>
          </a:bodyPr>
          <a:lstStyle/>
          <a:p>
            <a:pPr algn="r"/>
            <a:r>
              <a:rPr lang="en-US" b="1" dirty="0">
                <a:solidFill>
                  <a:srgbClr val="FFFFFF"/>
                </a:solidFill>
              </a:rPr>
              <a:t>Azure Kubernetes Service</a:t>
            </a:r>
            <a:endParaRPr lang="en-US" dirty="0">
              <a:solidFill>
                <a:srgbClr val="FFFFFF"/>
              </a:solidFill>
            </a:endParaRPr>
          </a:p>
        </p:txBody>
      </p:sp>
      <p:pic>
        <p:nvPicPr>
          <p:cNvPr id="18" name="Content Placeholder 14">
            <a:extLst>
              <a:ext uri="{FF2B5EF4-FFF2-40B4-BE49-F238E27FC236}">
                <a16:creationId xmlns:a16="http://schemas.microsoft.com/office/drawing/2014/main" id="{8243ECB9-ED26-4F23-A446-D4CD21546796}"/>
              </a:ext>
            </a:extLst>
          </p:cNvPr>
          <p:cNvPicPr>
            <a:picLocks noChangeAspect="1"/>
          </p:cNvPicPr>
          <p:nvPr/>
        </p:nvPicPr>
        <p:blipFill rotWithShape="1">
          <a:blip r:embed="rId3">
            <a:extLst>
              <a:ext uri="{28A0092B-C50C-407E-A947-70E740481C1C}">
                <a14:useLocalDpi xmlns:a14="http://schemas.microsoft.com/office/drawing/2010/main" val="0"/>
              </a:ext>
            </a:extLst>
          </a:blip>
          <a:srcRect t="1996" r="1" b="6723"/>
          <a:stretch/>
        </p:blipFill>
        <p:spPr>
          <a:xfrm>
            <a:off x="327547" y="321733"/>
            <a:ext cx="7058306" cy="4107392"/>
          </a:xfrm>
          <a:prstGeom prst="rect">
            <a:avLst/>
          </a:prstGeom>
        </p:spPr>
      </p:pic>
      <p:sp>
        <p:nvSpPr>
          <p:cNvPr id="25" name="Rectangle 2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19">
            <a:extLst>
              <a:ext uri="{FF2B5EF4-FFF2-40B4-BE49-F238E27FC236}">
                <a16:creationId xmlns:a16="http://schemas.microsoft.com/office/drawing/2014/main" id="{FE88248D-E73C-43FF-989E-A817941B6681}"/>
              </a:ext>
            </a:extLst>
          </p:cNvPr>
          <p:cNvSpPr>
            <a:spLocks noGrp="1"/>
          </p:cNvSpPr>
          <p:nvPr>
            <p:ph idx="1"/>
          </p:nvPr>
        </p:nvSpPr>
        <p:spPr>
          <a:xfrm>
            <a:off x="7805395" y="669303"/>
            <a:ext cx="3789574" cy="5533534"/>
          </a:xfrm>
        </p:spPr>
        <p:txBody>
          <a:bodyPr anchor="ctr">
            <a:normAutofit/>
          </a:bodyPr>
          <a:lstStyle/>
          <a:p>
            <a:r>
              <a:rPr lang="en-US" sz="2400" dirty="0">
                <a:solidFill>
                  <a:srgbClr val="FFFFFF"/>
                </a:solidFill>
              </a:rPr>
              <a:t>How Do Containers Get Deployed?</a:t>
            </a:r>
          </a:p>
          <a:p>
            <a:r>
              <a:rPr lang="en-US" sz="2400" dirty="0">
                <a:solidFill>
                  <a:srgbClr val="FFFFFF"/>
                </a:solidFill>
              </a:rPr>
              <a:t>How Does Autoscaling Work?</a:t>
            </a:r>
          </a:p>
          <a:p>
            <a:r>
              <a:rPr lang="en-US" sz="2400" dirty="0">
                <a:solidFill>
                  <a:srgbClr val="FFFFFF"/>
                </a:solidFill>
              </a:rPr>
              <a:t>What Happens When A Container Dies?</a:t>
            </a:r>
          </a:p>
          <a:p>
            <a:r>
              <a:rPr lang="en-US" sz="2400" dirty="0">
                <a:solidFill>
                  <a:srgbClr val="FFFFFF"/>
                </a:solidFill>
              </a:rPr>
              <a:t>How Do I Manage An Application In A Container?</a:t>
            </a:r>
          </a:p>
          <a:p>
            <a:r>
              <a:rPr lang="en-US" sz="2400" dirty="0">
                <a:solidFill>
                  <a:srgbClr val="FFFFFF"/>
                </a:solidFill>
              </a:rPr>
              <a:t>Where Can I See Application Performance Data?</a:t>
            </a:r>
          </a:p>
          <a:p>
            <a:r>
              <a:rPr lang="en-US" sz="2400" dirty="0">
                <a:solidFill>
                  <a:srgbClr val="FFFFFF"/>
                </a:solidFill>
              </a:rPr>
              <a:t>Where Can I See Application Security Access Logs?</a:t>
            </a:r>
          </a:p>
          <a:p>
            <a:endParaRPr lang="en-US" sz="2000" dirty="0">
              <a:solidFill>
                <a:srgbClr val="FFFFFF"/>
              </a:solidFill>
            </a:endParaRPr>
          </a:p>
        </p:txBody>
      </p:sp>
    </p:spTree>
    <p:extLst>
      <p:ext uri="{BB962C8B-B14F-4D97-AF65-F5344CB8AC3E}">
        <p14:creationId xmlns:p14="http://schemas.microsoft.com/office/powerpoint/2010/main" val="35629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 calcmode="lin" valueType="num">
                                      <p:cBhvr additive="base">
                                        <p:cTn id="13"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anim calcmode="lin" valueType="num">
                                      <p:cBhvr additive="base">
                                        <p:cTn id="19"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anim calcmode="lin" valueType="num">
                                      <p:cBhvr additive="base">
                                        <p:cTn id="25" dur="500" fill="hold"/>
                                        <p:tgtEl>
                                          <p:spTgt spid="2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anim calcmode="lin" valueType="num">
                                      <p:cBhvr additive="base">
                                        <p:cTn id="31" dur="500" fill="hold"/>
                                        <p:tgtEl>
                                          <p:spTgt spid="2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xEl>
                                              <p:pRg st="5" end="5"/>
                                            </p:txEl>
                                          </p:spTgt>
                                        </p:tgtEl>
                                        <p:attrNameLst>
                                          <p:attrName>style.visibility</p:attrName>
                                        </p:attrNameLst>
                                      </p:cBhvr>
                                      <p:to>
                                        <p:strVal val="visible"/>
                                      </p:to>
                                    </p:set>
                                    <p:anim calcmode="lin" valueType="num">
                                      <p:cBhvr additive="base">
                                        <p:cTn id="37" dur="500" fill="hold"/>
                                        <p:tgtEl>
                                          <p:spTgt spid="2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80F8B14-6A96-482C-ADA7-47E278AC901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How To Deploy </a:t>
            </a:r>
            <a:br>
              <a:rPr lang="en-US" sz="6600" kern="1200" dirty="0">
                <a:solidFill>
                  <a:srgbClr val="FFFFFF"/>
                </a:solidFill>
                <a:latin typeface="+mj-lt"/>
                <a:ea typeface="+mj-ea"/>
                <a:cs typeface="+mj-cs"/>
              </a:rPr>
            </a:br>
            <a:r>
              <a:rPr lang="en-US" sz="6600" kern="1200" dirty="0">
                <a:solidFill>
                  <a:srgbClr val="FFFFFF"/>
                </a:solidFill>
                <a:latin typeface="+mj-lt"/>
                <a:ea typeface="+mj-ea"/>
                <a:cs typeface="+mj-cs"/>
              </a:rPr>
              <a:t>Local Containers To  </a:t>
            </a:r>
            <a:br>
              <a:rPr lang="en-US" sz="6600" kern="1200" dirty="0">
                <a:solidFill>
                  <a:srgbClr val="FFFFFF"/>
                </a:solidFill>
                <a:latin typeface="+mj-lt"/>
                <a:ea typeface="+mj-ea"/>
                <a:cs typeface="+mj-cs"/>
              </a:rPr>
            </a:br>
            <a:r>
              <a:rPr lang="en-US" sz="6600" kern="1200" dirty="0">
                <a:solidFill>
                  <a:srgbClr val="FFFFFF"/>
                </a:solidFill>
                <a:latin typeface="+mj-lt"/>
                <a:ea typeface="+mj-ea"/>
                <a:cs typeface="+mj-cs"/>
              </a:rPr>
              <a:t>Azure Kubernetes Service</a:t>
            </a:r>
          </a:p>
        </p:txBody>
      </p:sp>
      <p:sp>
        <p:nvSpPr>
          <p:cNvPr id="3" name="Content Placeholder 2">
            <a:extLst>
              <a:ext uri="{FF2B5EF4-FFF2-40B4-BE49-F238E27FC236}">
                <a16:creationId xmlns:a16="http://schemas.microsoft.com/office/drawing/2014/main" id="{EDDDFD7D-8243-4A7C-88E0-A3EC73558156}"/>
              </a:ext>
            </a:extLst>
          </p:cNvPr>
          <p:cNvSpPr>
            <a:spLocks noGrp="1"/>
          </p:cNvSpPr>
          <p:nvPr>
            <p:ph idx="1"/>
          </p:nvPr>
        </p:nvSpPr>
        <p:spPr>
          <a:xfrm>
            <a:off x="804788" y="5318990"/>
            <a:ext cx="9416898" cy="723670"/>
          </a:xfrm>
        </p:spPr>
        <p:txBody>
          <a:bodyPr vert="horz" lIns="91440" tIns="45720" rIns="91440" bIns="45720" rtlCol="0" anchor="t">
            <a:normAutofit/>
          </a:bodyPr>
          <a:lstStyle/>
          <a:p>
            <a:pPr marL="0" indent="0">
              <a:buNone/>
            </a:pPr>
            <a:r>
              <a:rPr lang="en-US" sz="3200" kern="1200" dirty="0">
                <a:solidFill>
                  <a:srgbClr val="000000"/>
                </a:solidFill>
                <a:latin typeface="+mn-lt"/>
                <a:ea typeface="+mn-ea"/>
                <a:cs typeface="+mn-cs"/>
              </a:rPr>
              <a:t>Demos</a:t>
            </a:r>
          </a:p>
        </p:txBody>
      </p:sp>
    </p:spTree>
    <p:extLst>
      <p:ext uri="{BB962C8B-B14F-4D97-AF65-F5344CB8AC3E}">
        <p14:creationId xmlns:p14="http://schemas.microsoft.com/office/powerpoint/2010/main" val="102085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B3A6-2487-4B82-AF75-630EC462824C}"/>
              </a:ext>
            </a:extLst>
          </p:cNvPr>
          <p:cNvSpPr>
            <a:spLocks noGrp="1"/>
          </p:cNvSpPr>
          <p:nvPr>
            <p:ph type="title"/>
          </p:nvPr>
        </p:nvSpPr>
        <p:spPr/>
        <p:txBody>
          <a:bodyPr>
            <a:normAutofit/>
          </a:bodyPr>
          <a:lstStyle/>
          <a:p>
            <a:r>
              <a:rPr lang="en-US" b="1" dirty="0"/>
              <a:t>How Virtual Networks and Ingress Make AKS a Secure Environment</a:t>
            </a:r>
            <a:endParaRPr lang="en-US" dirty="0"/>
          </a:p>
        </p:txBody>
      </p:sp>
      <p:sp>
        <p:nvSpPr>
          <p:cNvPr id="3" name="Content Placeholder 2">
            <a:extLst>
              <a:ext uri="{FF2B5EF4-FFF2-40B4-BE49-F238E27FC236}">
                <a16:creationId xmlns:a16="http://schemas.microsoft.com/office/drawing/2014/main" id="{78632987-11FB-4DE6-AE39-8AAB1260D0E4}"/>
              </a:ext>
            </a:extLst>
          </p:cNvPr>
          <p:cNvSpPr>
            <a:spLocks noGrp="1"/>
          </p:cNvSpPr>
          <p:nvPr>
            <p:ph idx="1"/>
          </p:nvPr>
        </p:nvSpPr>
        <p:spPr/>
        <p:txBody>
          <a:bodyPr/>
          <a:lstStyle/>
          <a:p>
            <a:r>
              <a:rPr lang="en-US" dirty="0"/>
              <a:t>An AKS cluster can be deployed into an existing virtual network. In this configuration, every pod in the cluster is assigned an IP address in the virtual network, and can directly communicate with other pods in the cluster, and other nodes in the virtual network. </a:t>
            </a:r>
          </a:p>
          <a:p>
            <a:r>
              <a:rPr lang="en-US" dirty="0"/>
              <a:t>Pods can also connect to other services in a peered virtual network, and to on-premises networks over ExpressRoute or site-to-site (S2S) VPN connections.</a:t>
            </a:r>
          </a:p>
        </p:txBody>
      </p:sp>
    </p:spTree>
    <p:extLst>
      <p:ext uri="{BB962C8B-B14F-4D97-AF65-F5344CB8AC3E}">
        <p14:creationId xmlns:p14="http://schemas.microsoft.com/office/powerpoint/2010/main" val="347744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Azure Resource Group</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25903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Virtual Network</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17928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Private and Public Subnets</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245518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A78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515070-1616-4443-8BB1-1CA735A02DC8}"/>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What Is Cloud Native Development?</a:t>
            </a:r>
          </a:p>
        </p:txBody>
      </p:sp>
      <p:pic>
        <p:nvPicPr>
          <p:cNvPr id="8" name="Picture 7">
            <a:extLst>
              <a:ext uri="{FF2B5EF4-FFF2-40B4-BE49-F238E27FC236}">
                <a16:creationId xmlns:a16="http://schemas.microsoft.com/office/drawing/2014/main" id="{0A9BBB17-4C12-4FE1-9001-C8245043DACF}"/>
              </a:ext>
            </a:extLst>
          </p:cNvPr>
          <p:cNvPicPr>
            <a:picLocks noChangeAspect="1"/>
          </p:cNvPicPr>
          <p:nvPr/>
        </p:nvPicPr>
        <p:blipFill rotWithShape="1">
          <a:blip r:embed="rId3">
            <a:extLst>
              <a:ext uri="{28A0092B-C50C-407E-A947-70E740481C1C}">
                <a14:useLocalDpi xmlns:a14="http://schemas.microsoft.com/office/drawing/2010/main" val="0"/>
              </a:ext>
            </a:extLst>
          </a:blip>
          <a:srcRect t="1394" r="1" b="5500"/>
          <a:stretch/>
        </p:blipFill>
        <p:spPr>
          <a:xfrm>
            <a:off x="327547" y="321733"/>
            <a:ext cx="7058306" cy="4107392"/>
          </a:xfrm>
          <a:prstGeom prst="rect">
            <a:avLst/>
          </a:prstGeom>
        </p:spPr>
      </p:pic>
      <p:sp>
        <p:nvSpPr>
          <p:cNvPr id="22" name="Rectangle 2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F41876-A7E4-4B5B-9897-8DBCEF95D6EF}"/>
              </a:ext>
            </a:extLst>
          </p:cNvPr>
          <p:cNvSpPr>
            <a:spLocks noGrp="1"/>
          </p:cNvSpPr>
          <p:nvPr>
            <p:ph idx="1"/>
          </p:nvPr>
        </p:nvSpPr>
        <p:spPr>
          <a:xfrm>
            <a:off x="8029319" y="917725"/>
            <a:ext cx="3424739" cy="4852362"/>
          </a:xfrm>
        </p:spPr>
        <p:txBody>
          <a:bodyPr anchor="ctr">
            <a:normAutofit/>
          </a:bodyPr>
          <a:lstStyle/>
          <a:p>
            <a:pPr marL="0" indent="0">
              <a:buNone/>
            </a:pP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br>
              <a:rPr lang="en-US" sz="2000" dirty="0">
                <a:solidFill>
                  <a:srgbClr val="FFFFFF"/>
                </a:solidFill>
                <a:hlinkClick r:id="rId4"/>
              </a:rPr>
            </a:br>
            <a:endParaRPr lang="en-US" sz="2000" dirty="0">
              <a:solidFill>
                <a:srgbClr val="FFFFFF"/>
              </a:solidFill>
            </a:endParaRPr>
          </a:p>
          <a:p>
            <a:endParaRPr lang="en-US" sz="2000" dirty="0">
              <a:solidFill>
                <a:srgbClr val="FFFFFF"/>
              </a:solidFill>
            </a:endParaRPr>
          </a:p>
        </p:txBody>
      </p:sp>
      <p:sp>
        <p:nvSpPr>
          <p:cNvPr id="5" name="TextBox 4">
            <a:extLst>
              <a:ext uri="{FF2B5EF4-FFF2-40B4-BE49-F238E27FC236}">
                <a16:creationId xmlns:a16="http://schemas.microsoft.com/office/drawing/2014/main" id="{9EFC9FF0-C4B2-4CCB-B434-F8F5548F9635}"/>
              </a:ext>
            </a:extLst>
          </p:cNvPr>
          <p:cNvSpPr txBox="1"/>
          <p:nvPr/>
        </p:nvSpPr>
        <p:spPr>
          <a:xfrm>
            <a:off x="7795967" y="797510"/>
            <a:ext cx="3761295" cy="5632311"/>
          </a:xfrm>
          <a:prstGeom prst="rect">
            <a:avLst/>
          </a:prstGeom>
          <a:noFill/>
        </p:spPr>
        <p:txBody>
          <a:bodyPr wrap="square" rtlCol="0">
            <a:spAutoFit/>
          </a:bodyPr>
          <a:lstStyle/>
          <a:p>
            <a:r>
              <a:rPr lang="en-US" sz="2400" dirty="0">
                <a:solidFill>
                  <a:schemeClr val="bg1"/>
                </a:solidFill>
              </a:rPr>
              <a:t>Cloud native technologies empower organizations to build and run scalable applications in modern, dynamic environments such as:</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Public, private, and hybrid clouds</a:t>
            </a:r>
          </a:p>
          <a:p>
            <a:pPr marL="342900" indent="-342900">
              <a:buFont typeface="Arial" panose="020B0604020202020204" pitchFamily="34" charset="0"/>
              <a:buChar char="•"/>
            </a:pPr>
            <a:r>
              <a:rPr lang="en-US" sz="2400" dirty="0">
                <a:solidFill>
                  <a:schemeClr val="bg1"/>
                </a:solidFill>
              </a:rPr>
              <a:t>Containers</a:t>
            </a:r>
          </a:p>
          <a:p>
            <a:pPr marL="342900" indent="-342900">
              <a:buFont typeface="Arial" panose="020B0604020202020204" pitchFamily="34" charset="0"/>
              <a:buChar char="•"/>
            </a:pPr>
            <a:r>
              <a:rPr lang="en-US" sz="2400" dirty="0">
                <a:solidFill>
                  <a:schemeClr val="bg1"/>
                </a:solidFill>
              </a:rPr>
              <a:t>Service meshes</a:t>
            </a:r>
          </a:p>
          <a:p>
            <a:pPr marL="342900" indent="-342900">
              <a:buFont typeface="Arial" panose="020B0604020202020204" pitchFamily="34" charset="0"/>
              <a:buChar char="•"/>
            </a:pPr>
            <a:r>
              <a:rPr lang="en-US" sz="2400" dirty="0">
                <a:solidFill>
                  <a:schemeClr val="bg1"/>
                </a:solidFill>
              </a:rPr>
              <a:t>Microservices</a:t>
            </a:r>
          </a:p>
          <a:p>
            <a:pPr marL="342900" indent="-342900">
              <a:buFont typeface="Arial" panose="020B0604020202020204" pitchFamily="34" charset="0"/>
              <a:buChar char="•"/>
            </a:pPr>
            <a:r>
              <a:rPr lang="en-US" sz="2400" dirty="0">
                <a:solidFill>
                  <a:schemeClr val="bg1"/>
                </a:solidFill>
              </a:rPr>
              <a:t>Serverless apps</a:t>
            </a:r>
          </a:p>
          <a:p>
            <a:pPr marL="342900" indent="-342900">
              <a:buFont typeface="Arial" panose="020B0604020202020204" pitchFamily="34" charset="0"/>
              <a:buChar char="•"/>
            </a:pPr>
            <a:r>
              <a:rPr lang="en-US" sz="2400" dirty="0">
                <a:solidFill>
                  <a:schemeClr val="bg1"/>
                </a:solidFill>
              </a:rPr>
              <a:t>Immutable infrastructure</a:t>
            </a:r>
          </a:p>
          <a:p>
            <a:pPr marL="342900" indent="-342900">
              <a:buFont typeface="Arial" panose="020B0604020202020204" pitchFamily="34" charset="0"/>
              <a:buChar char="•"/>
            </a:pPr>
            <a:r>
              <a:rPr lang="en-US" sz="2400" dirty="0">
                <a:solidFill>
                  <a:schemeClr val="bg1"/>
                </a:solidFill>
              </a:rPr>
              <a:t>Declarative APIs</a:t>
            </a:r>
          </a:p>
        </p:txBody>
      </p:sp>
    </p:spTree>
    <p:extLst>
      <p:ext uri="{BB962C8B-B14F-4D97-AF65-F5344CB8AC3E}">
        <p14:creationId xmlns:p14="http://schemas.microsoft.com/office/powerpoint/2010/main" val="322968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 calcmode="lin" valueType="num">
                                      <p:cBhvr additive="base">
                                        <p:cTn id="18"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 calcmode="lin" valueType="num">
                                      <p:cBhvr additive="base">
                                        <p:cTn id="24"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 calcmode="lin" valueType="num">
                                      <p:cBhvr additive="base">
                                        <p:cTn id="30"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 calcmode="lin" valueType="num">
                                      <p:cBhvr additive="base">
                                        <p:cTn id="36"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 calcmode="lin" valueType="num">
                                      <p:cBhvr additive="base">
                                        <p:cTn id="42"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
                                            <p:txEl>
                                              <p:pRg st="8" end="8"/>
                                            </p:txEl>
                                          </p:spTgt>
                                        </p:tgtEl>
                                        <p:attrNameLst>
                                          <p:attrName>style.visibility</p:attrName>
                                        </p:attrNameLst>
                                      </p:cBhvr>
                                      <p:to>
                                        <p:strVal val="visible"/>
                                      </p:to>
                                    </p:set>
                                    <p:anim calcmode="lin" valueType="num">
                                      <p:cBhvr additive="base">
                                        <p:cTn id="48"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Private and Public Network Security Groups</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1620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Azure Kubernetes Service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(AKS)</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18729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NGINX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Ingress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Controller,</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Load Balancer</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21802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Azure Application Gateway with WAF,</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Public IP</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317096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E5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032B2-7A1E-4517-AEB2-8C8F64F2FA2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IBM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API Connect Endpoint</a:t>
            </a:r>
          </a:p>
        </p:txBody>
      </p:sp>
      <p:pic>
        <p:nvPicPr>
          <p:cNvPr id="5" name="Content Placeholder 4">
            <a:extLst>
              <a:ext uri="{FF2B5EF4-FFF2-40B4-BE49-F238E27FC236}">
                <a16:creationId xmlns:a16="http://schemas.microsoft.com/office/drawing/2014/main" id="{6317A6DE-5BF6-4CBB-A5BE-D9D591F9EA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06097" y="160661"/>
            <a:ext cx="6367848" cy="6367848"/>
          </a:xfrm>
          <a:prstGeom prst="rect">
            <a:avLst/>
          </a:prstGeom>
        </p:spPr>
      </p:pic>
    </p:spTree>
    <p:extLst>
      <p:ext uri="{BB962C8B-B14F-4D97-AF65-F5344CB8AC3E}">
        <p14:creationId xmlns:p14="http://schemas.microsoft.com/office/powerpoint/2010/main" val="397294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E4A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27E1D-5201-4DD5-9DD5-3379E988967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AKS With Service Integrations</a:t>
            </a:r>
            <a:r>
              <a:rPr lang="en-US" sz="2600" kern="1200" dirty="0">
                <a:solidFill>
                  <a:srgbClr val="FFFFFF"/>
                </a:solidFill>
                <a:latin typeface="+mj-lt"/>
                <a:ea typeface="+mj-ea"/>
                <a:cs typeface="+mj-cs"/>
              </a:rPr>
              <a:t> </a:t>
            </a:r>
          </a:p>
        </p:txBody>
      </p:sp>
      <p:pic>
        <p:nvPicPr>
          <p:cNvPr id="5" name="Content Placeholder 4">
            <a:extLst>
              <a:ext uri="{FF2B5EF4-FFF2-40B4-BE49-F238E27FC236}">
                <a16:creationId xmlns:a16="http://schemas.microsoft.com/office/drawing/2014/main" id="{FCF34455-3672-457C-A3B7-68170AC95C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66984" y="151927"/>
            <a:ext cx="8509686" cy="6567832"/>
          </a:xfrm>
          <a:prstGeom prst="rect">
            <a:avLst/>
          </a:prstGeom>
        </p:spPr>
      </p:pic>
    </p:spTree>
    <p:extLst>
      <p:ext uri="{BB962C8B-B14F-4D97-AF65-F5344CB8AC3E}">
        <p14:creationId xmlns:p14="http://schemas.microsoft.com/office/powerpoint/2010/main" val="119534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0D0898-8208-4492-9851-E2AE29C9BE8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Azure DevOps Pipeline</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E67C0E8-FAD3-434E-AF63-8A40613104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5920" y="2509911"/>
            <a:ext cx="10185061" cy="3997637"/>
          </a:xfrm>
          <a:prstGeom prst="rect">
            <a:avLst/>
          </a:prstGeom>
        </p:spPr>
      </p:pic>
    </p:spTree>
    <p:extLst>
      <p:ext uri="{BB962C8B-B14F-4D97-AF65-F5344CB8AC3E}">
        <p14:creationId xmlns:p14="http://schemas.microsoft.com/office/powerpoint/2010/main" val="281396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E80F8B14-6A96-482C-ADA7-47E278AC9011}"/>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dirty="0">
                <a:solidFill>
                  <a:srgbClr val="FFFFFF"/>
                </a:solidFill>
              </a:rPr>
              <a:t>How To Build And Deploy Apps To Azure Kubernetes Service Using Azure DevOps</a:t>
            </a:r>
            <a:endParaRPr lang="en-US" sz="66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EDDDFD7D-8243-4A7C-88E0-A3EC73558156}"/>
              </a:ext>
            </a:extLst>
          </p:cNvPr>
          <p:cNvSpPr>
            <a:spLocks noGrp="1"/>
          </p:cNvSpPr>
          <p:nvPr>
            <p:ph idx="1"/>
          </p:nvPr>
        </p:nvSpPr>
        <p:spPr>
          <a:xfrm>
            <a:off x="804788" y="5318990"/>
            <a:ext cx="9416898" cy="723670"/>
          </a:xfrm>
        </p:spPr>
        <p:txBody>
          <a:bodyPr vert="horz" lIns="91440" tIns="45720" rIns="91440" bIns="45720" rtlCol="0" anchor="t">
            <a:normAutofit/>
          </a:bodyPr>
          <a:lstStyle/>
          <a:p>
            <a:pPr marL="0" indent="0">
              <a:buNone/>
            </a:pPr>
            <a:r>
              <a:rPr lang="en-US" sz="3200" kern="1200" dirty="0">
                <a:solidFill>
                  <a:srgbClr val="000000"/>
                </a:solidFill>
                <a:latin typeface="+mn-lt"/>
                <a:ea typeface="+mn-ea"/>
                <a:cs typeface="+mn-cs"/>
              </a:rPr>
              <a:t>Demos</a:t>
            </a:r>
          </a:p>
        </p:txBody>
      </p:sp>
    </p:spTree>
    <p:extLst>
      <p:ext uri="{BB962C8B-B14F-4D97-AF65-F5344CB8AC3E}">
        <p14:creationId xmlns:p14="http://schemas.microsoft.com/office/powerpoint/2010/main" val="145819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4135-8763-4FB6-BD33-38E03E2DFD7F}"/>
              </a:ext>
            </a:extLst>
          </p:cNvPr>
          <p:cNvSpPr>
            <a:spLocks noGrp="1"/>
          </p:cNvSpPr>
          <p:nvPr>
            <p:ph type="title"/>
          </p:nvPr>
        </p:nvSpPr>
        <p:spPr>
          <a:xfrm>
            <a:off x="838200" y="365125"/>
            <a:ext cx="10515600" cy="1325563"/>
          </a:xfrm>
        </p:spPr>
        <p:txBody>
          <a:bodyPr>
            <a:normAutofit/>
          </a:bodyPr>
          <a:lstStyle/>
          <a:p>
            <a:r>
              <a:rPr lang="en-US" b="1" dirty="0"/>
              <a:t>How to Manage Access, Security, and </a:t>
            </a:r>
            <a:br>
              <a:rPr lang="en-US" b="1" dirty="0"/>
            </a:br>
            <a:r>
              <a:rPr lang="en-US" b="1" dirty="0"/>
              <a:t>Monitoring in AKS</a:t>
            </a:r>
            <a:endParaRPr lang="en-US" dirty="0"/>
          </a:p>
        </p:txBody>
      </p:sp>
      <p:sp>
        <p:nvSpPr>
          <p:cNvPr id="3" name="Content Placeholder 2">
            <a:extLst>
              <a:ext uri="{FF2B5EF4-FFF2-40B4-BE49-F238E27FC236}">
                <a16:creationId xmlns:a16="http://schemas.microsoft.com/office/drawing/2014/main" id="{BED58FA2-6CD1-4B2C-954C-DA4057F8A74B}"/>
              </a:ext>
            </a:extLst>
          </p:cNvPr>
          <p:cNvSpPr>
            <a:spLocks noGrp="1"/>
          </p:cNvSpPr>
          <p:nvPr>
            <p:ph idx="1"/>
          </p:nvPr>
        </p:nvSpPr>
        <p:spPr/>
        <p:txBody>
          <a:bodyPr/>
          <a:lstStyle/>
          <a:p>
            <a:r>
              <a:rPr lang="en-US" dirty="0"/>
              <a:t>For improved security and management, AKS lets you integrate with Azure Active Directory and use Kubernetes role-based access controls. </a:t>
            </a:r>
          </a:p>
          <a:p>
            <a:r>
              <a:rPr lang="en-US" dirty="0"/>
              <a:t>You can also monitor the health of your cluster and resources.</a:t>
            </a:r>
          </a:p>
          <a:p>
            <a:r>
              <a:rPr lang="en-US" dirty="0">
                <a:hlinkClick r:id="rId3"/>
              </a:rPr>
              <a:t>Azure Monitor for containers overview</a:t>
            </a:r>
            <a:endParaRPr lang="en-US" dirty="0"/>
          </a:p>
          <a:p>
            <a:r>
              <a:rPr lang="en-US" dirty="0">
                <a:hlinkClick r:id="rId4"/>
              </a:rPr>
              <a:t>Enable and review Kubernetes master node logs in Azure Kubernetes Service (AKS)</a:t>
            </a:r>
            <a:endParaRPr lang="en-US" dirty="0"/>
          </a:p>
          <a:p>
            <a:endParaRPr lang="en-US" dirty="0"/>
          </a:p>
          <a:p>
            <a:endParaRPr lang="en-US" dirty="0"/>
          </a:p>
        </p:txBody>
      </p:sp>
    </p:spTree>
    <p:extLst>
      <p:ext uri="{BB962C8B-B14F-4D97-AF65-F5344CB8AC3E}">
        <p14:creationId xmlns:p14="http://schemas.microsoft.com/office/powerpoint/2010/main" val="237939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BAEEA-A91A-4004-B278-51BFD6232725}"/>
              </a:ext>
            </a:extLst>
          </p:cNvPr>
          <p:cNvSpPr>
            <a:spLocks noGrp="1"/>
          </p:cNvSpPr>
          <p:nvPr>
            <p:ph type="title"/>
          </p:nvPr>
        </p:nvSpPr>
        <p:spPr/>
        <p:txBody>
          <a:bodyPr>
            <a:normAutofit/>
          </a:bodyPr>
          <a:lstStyle/>
          <a:p>
            <a:r>
              <a:rPr lang="en-US" b="1" dirty="0"/>
              <a:t>What Else Should I Do To Secure My Cloud Applications?</a:t>
            </a:r>
            <a:endParaRPr lang="en-US" dirty="0"/>
          </a:p>
        </p:txBody>
      </p:sp>
      <p:sp>
        <p:nvSpPr>
          <p:cNvPr id="3" name="Content Placeholder 2">
            <a:extLst>
              <a:ext uri="{FF2B5EF4-FFF2-40B4-BE49-F238E27FC236}">
                <a16:creationId xmlns:a16="http://schemas.microsoft.com/office/drawing/2014/main" id="{ED9EE8A4-1C5F-49D1-AAA8-4228539339A2}"/>
              </a:ext>
            </a:extLst>
          </p:cNvPr>
          <p:cNvSpPr>
            <a:spLocks noGrp="1"/>
          </p:cNvSpPr>
          <p:nvPr>
            <p:ph idx="1"/>
          </p:nvPr>
        </p:nvSpPr>
        <p:spPr/>
        <p:txBody>
          <a:bodyPr/>
          <a:lstStyle/>
          <a:p>
            <a:r>
              <a:rPr lang="en-US" dirty="0">
                <a:hlinkClick r:id="rId2"/>
              </a:rPr>
              <a:t>Security concepts for applications and clusters in Azure Kubernetes Service (AKS)</a:t>
            </a:r>
            <a:endParaRPr lang="en-US" dirty="0"/>
          </a:p>
          <a:p>
            <a:r>
              <a:rPr lang="en-US" dirty="0">
                <a:hlinkClick r:id="rId3"/>
              </a:rPr>
              <a:t>Cluster operator and developer best practices to build and manage applications on Azure Kubernetes Service (AKS)</a:t>
            </a:r>
            <a:endParaRPr lang="en-US" dirty="0"/>
          </a:p>
          <a:p>
            <a:r>
              <a:rPr lang="en-US" dirty="0">
                <a:hlinkClick r:id="rId4"/>
              </a:rPr>
              <a:t>Use a third party SaaS solution, such as </a:t>
            </a:r>
            <a:r>
              <a:rPr lang="en-US" dirty="0" err="1">
                <a:hlinkClick r:id="rId4"/>
              </a:rPr>
              <a:t>Twistlock</a:t>
            </a:r>
            <a:r>
              <a:rPr lang="en-US" dirty="0">
                <a:hlinkClick r:id="rId4"/>
              </a:rPr>
              <a:t>, to implement cloud-native security for containers</a:t>
            </a:r>
            <a:endParaRPr lang="en-US" dirty="0"/>
          </a:p>
          <a:p>
            <a:endParaRPr lang="en-US" dirty="0"/>
          </a:p>
        </p:txBody>
      </p:sp>
    </p:spTree>
    <p:extLst>
      <p:ext uri="{BB962C8B-B14F-4D97-AF65-F5344CB8AC3E}">
        <p14:creationId xmlns:p14="http://schemas.microsoft.com/office/powerpoint/2010/main" val="145449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C094-9157-47AD-9A98-E3D47DB445B1}"/>
              </a:ext>
            </a:extLst>
          </p:cNvPr>
          <p:cNvSpPr>
            <a:spLocks noGrp="1"/>
          </p:cNvSpPr>
          <p:nvPr>
            <p:ph type="title"/>
          </p:nvPr>
        </p:nvSpPr>
        <p:spPr/>
        <p:txBody>
          <a:bodyPr/>
          <a:lstStyle/>
          <a:p>
            <a:r>
              <a:rPr lang="en-US" dirty="0"/>
              <a:t>What Is A 12-Factor Application?</a:t>
            </a:r>
          </a:p>
        </p:txBody>
      </p:sp>
      <p:sp>
        <p:nvSpPr>
          <p:cNvPr id="3" name="Content Placeholder 2">
            <a:extLst>
              <a:ext uri="{FF2B5EF4-FFF2-40B4-BE49-F238E27FC236}">
                <a16:creationId xmlns:a16="http://schemas.microsoft.com/office/drawing/2014/main" id="{C99F9E80-5E23-430D-B440-CC18F9835783}"/>
              </a:ext>
            </a:extLst>
          </p:cNvPr>
          <p:cNvSpPr>
            <a:spLocks noGrp="1"/>
          </p:cNvSpPr>
          <p:nvPr>
            <p:ph idx="1"/>
          </p:nvPr>
        </p:nvSpPr>
        <p:spPr>
          <a:xfrm>
            <a:off x="838200" y="1825625"/>
            <a:ext cx="4300242" cy="4351338"/>
          </a:xfrm>
        </p:spPr>
        <p:txBody>
          <a:bodyPr/>
          <a:lstStyle/>
          <a:p>
            <a:r>
              <a:rPr lang="en-US" dirty="0"/>
              <a:t>Codebase</a:t>
            </a:r>
          </a:p>
          <a:p>
            <a:r>
              <a:rPr lang="en-US" dirty="0"/>
              <a:t>Dependencies</a:t>
            </a:r>
          </a:p>
          <a:p>
            <a:r>
              <a:rPr lang="en-US" dirty="0"/>
              <a:t>Config</a:t>
            </a:r>
          </a:p>
          <a:p>
            <a:r>
              <a:rPr lang="en-US" dirty="0"/>
              <a:t>Backing Services</a:t>
            </a:r>
          </a:p>
          <a:p>
            <a:r>
              <a:rPr lang="en-US" dirty="0"/>
              <a:t>Build, Release, Run </a:t>
            </a:r>
          </a:p>
          <a:p>
            <a:r>
              <a:rPr lang="en-US" dirty="0"/>
              <a:t>Processes</a:t>
            </a:r>
          </a:p>
          <a:p>
            <a:endParaRPr lang="en-US" dirty="0"/>
          </a:p>
        </p:txBody>
      </p:sp>
      <p:sp>
        <p:nvSpPr>
          <p:cNvPr id="4" name="Content Placeholder 2">
            <a:extLst>
              <a:ext uri="{FF2B5EF4-FFF2-40B4-BE49-F238E27FC236}">
                <a16:creationId xmlns:a16="http://schemas.microsoft.com/office/drawing/2014/main" id="{BC031FFF-D053-4822-A88D-37D4ECB702FD}"/>
              </a:ext>
            </a:extLst>
          </p:cNvPr>
          <p:cNvSpPr txBox="1">
            <a:spLocks/>
          </p:cNvSpPr>
          <p:nvPr/>
        </p:nvSpPr>
        <p:spPr>
          <a:xfrm>
            <a:off x="5481680" y="1825625"/>
            <a:ext cx="43002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Port Binding</a:t>
            </a:r>
          </a:p>
          <a:p>
            <a:r>
              <a:rPr lang="en-US" dirty="0"/>
              <a:t>Concurrency</a:t>
            </a:r>
          </a:p>
          <a:p>
            <a:r>
              <a:rPr lang="en-US" dirty="0"/>
              <a:t>Disposability</a:t>
            </a:r>
          </a:p>
          <a:p>
            <a:r>
              <a:rPr lang="en-US" dirty="0"/>
              <a:t>Dev/Prod Parity</a:t>
            </a:r>
          </a:p>
          <a:p>
            <a:r>
              <a:rPr lang="en-US" dirty="0"/>
              <a:t>Logs</a:t>
            </a:r>
          </a:p>
          <a:p>
            <a:r>
              <a:rPr lang="en-US" dirty="0"/>
              <a:t>Admin Processes</a:t>
            </a:r>
          </a:p>
          <a:p>
            <a:endParaRPr lang="en-US" dirty="0"/>
          </a:p>
        </p:txBody>
      </p:sp>
      <p:sp>
        <p:nvSpPr>
          <p:cNvPr id="5" name="TextBox 4">
            <a:extLst>
              <a:ext uri="{FF2B5EF4-FFF2-40B4-BE49-F238E27FC236}">
                <a16:creationId xmlns:a16="http://schemas.microsoft.com/office/drawing/2014/main" id="{550CFB68-5B3F-4635-9DED-83D8C095D1B4}"/>
              </a:ext>
            </a:extLst>
          </p:cNvPr>
          <p:cNvSpPr txBox="1"/>
          <p:nvPr/>
        </p:nvSpPr>
        <p:spPr>
          <a:xfrm>
            <a:off x="838200" y="5716933"/>
            <a:ext cx="3441776" cy="523220"/>
          </a:xfrm>
          <a:prstGeom prst="rect">
            <a:avLst/>
          </a:prstGeom>
          <a:noFill/>
        </p:spPr>
        <p:txBody>
          <a:bodyPr wrap="none" rtlCol="0">
            <a:spAutoFit/>
          </a:bodyPr>
          <a:lstStyle/>
          <a:p>
            <a:r>
              <a:rPr lang="en-US" sz="2800" dirty="0">
                <a:hlinkClick r:id="rId3"/>
              </a:rPr>
              <a:t>12-Factor Applications</a:t>
            </a:r>
            <a:endParaRPr lang="en-US" sz="2800" dirty="0"/>
          </a:p>
        </p:txBody>
      </p:sp>
    </p:spTree>
    <p:extLst>
      <p:ext uri="{BB962C8B-B14F-4D97-AF65-F5344CB8AC3E}">
        <p14:creationId xmlns:p14="http://schemas.microsoft.com/office/powerpoint/2010/main" val="1056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 calcmode="lin" valueType="num">
                                      <p:cBhvr additive="base">
                                        <p:cTn id="4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 calcmode="lin" valueType="num">
                                      <p:cBhvr additive="base">
                                        <p:cTn id="5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anim calcmode="lin" valueType="num">
                                      <p:cBhvr additive="base">
                                        <p:cTn id="6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 calcmode="lin" valueType="num">
                                      <p:cBhvr additive="base">
                                        <p:cTn id="6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 calcmode="lin" valueType="num">
                                      <p:cBhvr additive="base">
                                        <p:cTn id="7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
                                            <p:txEl>
                                              <p:pRg st="0" end="0"/>
                                            </p:txEl>
                                          </p:spTgt>
                                        </p:tgtEl>
                                        <p:attrNameLst>
                                          <p:attrName>style.visibility</p:attrName>
                                        </p:attrNameLst>
                                      </p:cBhvr>
                                      <p:to>
                                        <p:strVal val="visible"/>
                                      </p:to>
                                    </p:set>
                                    <p:animEffect transition="in" filter="fade">
                                      <p:cBhvr>
                                        <p:cTn id="7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A271-4784-455E-898C-D0E084A5EF8E}"/>
              </a:ext>
            </a:extLst>
          </p:cNvPr>
          <p:cNvSpPr>
            <a:spLocks noGrp="1"/>
          </p:cNvSpPr>
          <p:nvPr>
            <p:ph type="title"/>
          </p:nvPr>
        </p:nvSpPr>
        <p:spPr/>
        <p:txBody>
          <a:bodyPr/>
          <a:lstStyle/>
          <a:p>
            <a:r>
              <a:rPr lang="en-US" dirty="0"/>
              <a:t>OK, So How Do I Get Started With AKS?</a:t>
            </a:r>
          </a:p>
        </p:txBody>
      </p:sp>
      <p:sp>
        <p:nvSpPr>
          <p:cNvPr id="3" name="Content Placeholder 2">
            <a:extLst>
              <a:ext uri="{FF2B5EF4-FFF2-40B4-BE49-F238E27FC236}">
                <a16:creationId xmlns:a16="http://schemas.microsoft.com/office/drawing/2014/main" id="{84A52213-1737-48CD-8839-71533751B953}"/>
              </a:ext>
            </a:extLst>
          </p:cNvPr>
          <p:cNvSpPr>
            <a:spLocks noGrp="1"/>
          </p:cNvSpPr>
          <p:nvPr>
            <p:ph idx="1"/>
          </p:nvPr>
        </p:nvSpPr>
        <p:spPr/>
        <p:txBody>
          <a:bodyPr/>
          <a:lstStyle/>
          <a:p>
            <a:r>
              <a:rPr lang="en-US" dirty="0">
                <a:hlinkClick r:id="rId3"/>
              </a:rPr>
              <a:t>Tutorial: Deploy ASP.NET Core apps to Azure Kubernetes Service with Azure DevOps Projects</a:t>
            </a:r>
            <a:endParaRPr lang="en-US" dirty="0"/>
          </a:p>
          <a:p>
            <a:r>
              <a:rPr lang="en-US" dirty="0" err="1">
                <a:hlinkClick r:id="rId4"/>
              </a:rPr>
              <a:t>Quickstart</a:t>
            </a:r>
            <a:r>
              <a:rPr lang="en-US" dirty="0">
                <a:hlinkClick r:id="rId4"/>
              </a:rPr>
              <a:t>: Deploy an Azure Kubernetes Service (AKS) cluster using the Azure portal</a:t>
            </a:r>
            <a:endParaRPr lang="en-US" dirty="0">
              <a:hlinkClick r:id="rId5"/>
            </a:endParaRPr>
          </a:p>
          <a:p>
            <a:r>
              <a:rPr lang="en-US" dirty="0" err="1">
                <a:hlinkClick r:id="rId5"/>
              </a:rPr>
              <a:t>Quickstart</a:t>
            </a:r>
            <a:r>
              <a:rPr lang="en-US" dirty="0">
                <a:hlinkClick r:id="rId5"/>
              </a:rPr>
              <a:t>: Deploy an Azure Kubernetes Service (AKS) cluster using the Azure CLI</a:t>
            </a:r>
            <a:endParaRPr lang="en-US" dirty="0"/>
          </a:p>
          <a:p>
            <a:r>
              <a:rPr lang="en-US" dirty="0">
                <a:hlinkClick r:id="rId6"/>
              </a:rPr>
              <a:t>Microsoft Azure Developer: Deploying and Managing Containers</a:t>
            </a:r>
            <a:endParaRPr lang="en-US" dirty="0"/>
          </a:p>
          <a:p>
            <a:r>
              <a:rPr lang="en-US" dirty="0">
                <a:hlinkClick r:id="rId7"/>
              </a:rPr>
              <a:t>Azure CLI: Getting Started</a:t>
            </a:r>
            <a:endParaRPr lang="en-US" dirty="0"/>
          </a:p>
          <a:p>
            <a:pPr marL="0" indent="0">
              <a:buNone/>
            </a:pPr>
            <a:r>
              <a:rPr lang="en-US" dirty="0"/>
              <a:t>                             And then practice, practice, practice.</a:t>
            </a:r>
          </a:p>
        </p:txBody>
      </p:sp>
    </p:spTree>
    <p:extLst>
      <p:ext uri="{BB962C8B-B14F-4D97-AF65-F5344CB8AC3E}">
        <p14:creationId xmlns:p14="http://schemas.microsoft.com/office/powerpoint/2010/main" val="374286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2034-13B9-4863-864D-764ADB57A323}"/>
              </a:ext>
            </a:extLst>
          </p:cNvPr>
          <p:cNvSpPr>
            <a:spLocks noGrp="1"/>
          </p:cNvSpPr>
          <p:nvPr>
            <p:ph type="title"/>
          </p:nvPr>
        </p:nvSpPr>
        <p:spPr/>
        <p:txBody>
          <a:bodyPr/>
          <a:lstStyle/>
          <a:p>
            <a:r>
              <a:rPr lang="en-US" dirty="0"/>
              <a:t>Contact Information</a:t>
            </a:r>
          </a:p>
        </p:txBody>
      </p:sp>
      <p:sp>
        <p:nvSpPr>
          <p:cNvPr id="3" name="Content Placeholder 2">
            <a:extLst>
              <a:ext uri="{FF2B5EF4-FFF2-40B4-BE49-F238E27FC236}">
                <a16:creationId xmlns:a16="http://schemas.microsoft.com/office/drawing/2014/main" id="{E01BF0C0-15AE-49B9-BB98-0C3B23E0F4F5}"/>
              </a:ext>
            </a:extLst>
          </p:cNvPr>
          <p:cNvSpPr>
            <a:spLocks noGrp="1"/>
          </p:cNvSpPr>
          <p:nvPr>
            <p:ph idx="1"/>
          </p:nvPr>
        </p:nvSpPr>
        <p:spPr/>
        <p:txBody>
          <a:bodyPr/>
          <a:lstStyle/>
          <a:p>
            <a:r>
              <a:rPr lang="en-US" dirty="0"/>
              <a:t>Email: </a:t>
            </a:r>
            <a:r>
              <a:rPr lang="en-US" dirty="0">
                <a:hlinkClick r:id="rId2"/>
              </a:rPr>
              <a:t>dmoon396@hotmail.com</a:t>
            </a:r>
            <a:endParaRPr lang="en-US" dirty="0"/>
          </a:p>
          <a:p>
            <a:r>
              <a:rPr lang="en-US" dirty="0"/>
              <a:t>Blog: </a:t>
            </a:r>
            <a:r>
              <a:rPr lang="en-US" dirty="0">
                <a:hlinkClick r:id="rId3"/>
              </a:rPr>
              <a:t>https://dennismoon.com/</a:t>
            </a:r>
            <a:endParaRPr lang="en-US" dirty="0"/>
          </a:p>
          <a:p>
            <a:r>
              <a:rPr lang="en-US" dirty="0"/>
              <a:t>LinkedIn: </a:t>
            </a:r>
            <a:r>
              <a:rPr lang="en-US" dirty="0">
                <a:hlinkClick r:id="rId4"/>
              </a:rPr>
              <a:t>https://www.linkedin.com/in/dennis-moon-b469b93/</a:t>
            </a:r>
            <a:endParaRPr lang="en-US" dirty="0"/>
          </a:p>
          <a:p>
            <a:r>
              <a:rPr lang="en-US" dirty="0"/>
              <a:t>GitHub: </a:t>
            </a:r>
            <a:r>
              <a:rPr lang="en-US" dirty="0">
                <a:hlinkClick r:id="rId5"/>
              </a:rPr>
              <a:t>https://github.com/comfycoder</a:t>
            </a:r>
            <a:endParaRPr lang="en-US" dirty="0"/>
          </a:p>
          <a:p>
            <a:r>
              <a:rPr lang="en-US" dirty="0"/>
              <a:t>Twitter: </a:t>
            </a:r>
            <a:r>
              <a:rPr lang="en-US" dirty="0">
                <a:hlinkClick r:id="rId6"/>
              </a:rPr>
              <a:t>https://twitter.com/comfycoder</a:t>
            </a:r>
            <a:endParaRPr lang="en-US" dirty="0"/>
          </a:p>
          <a:p>
            <a:r>
              <a:rPr lang="en-US" dirty="0"/>
              <a:t>Twitter Handle: @comfycoder</a:t>
            </a:r>
          </a:p>
        </p:txBody>
      </p:sp>
    </p:spTree>
    <p:extLst>
      <p:ext uri="{BB962C8B-B14F-4D97-AF65-F5344CB8AC3E}">
        <p14:creationId xmlns:p14="http://schemas.microsoft.com/office/powerpoint/2010/main" val="324266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971C609-1014-4DFA-8132-C3C910BF216B}"/>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Questions?</a:t>
            </a:r>
          </a:p>
        </p:txBody>
      </p:sp>
      <p:sp>
        <p:nvSpPr>
          <p:cNvPr id="3" name="Content Placeholder 2">
            <a:extLst>
              <a:ext uri="{FF2B5EF4-FFF2-40B4-BE49-F238E27FC236}">
                <a16:creationId xmlns:a16="http://schemas.microsoft.com/office/drawing/2014/main" id="{9801BEAA-C842-4A12-A2E6-AB0920CC2973}"/>
              </a:ext>
            </a:extLst>
          </p:cNvPr>
          <p:cNvSpPr>
            <a:spLocks noGrp="1"/>
          </p:cNvSpPr>
          <p:nvPr>
            <p:ph idx="1"/>
          </p:nvPr>
        </p:nvSpPr>
        <p:spPr>
          <a:xfrm>
            <a:off x="804788" y="5318990"/>
            <a:ext cx="9416898" cy="723670"/>
          </a:xfrm>
        </p:spPr>
        <p:txBody>
          <a:bodyPr vert="horz" lIns="91440" tIns="45720" rIns="91440" bIns="45720" rtlCol="0" anchor="t">
            <a:normAutofit/>
          </a:bodyPr>
          <a:lstStyle/>
          <a:p>
            <a:pPr marL="0" indent="0">
              <a:buNone/>
            </a:pPr>
            <a:endParaRPr lang="en-US" sz="1800" kern="1200" dirty="0">
              <a:solidFill>
                <a:srgbClr val="000000"/>
              </a:solidFill>
              <a:latin typeface="+mn-lt"/>
              <a:ea typeface="+mn-ea"/>
              <a:cs typeface="+mn-cs"/>
            </a:endParaRPr>
          </a:p>
        </p:txBody>
      </p:sp>
    </p:spTree>
    <p:extLst>
      <p:ext uri="{BB962C8B-B14F-4D97-AF65-F5344CB8AC3E}">
        <p14:creationId xmlns:p14="http://schemas.microsoft.com/office/powerpoint/2010/main" val="209067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0808-9598-4854-BC97-156B3C931265}"/>
              </a:ext>
            </a:extLst>
          </p:cNvPr>
          <p:cNvSpPr>
            <a:spLocks noGrp="1"/>
          </p:cNvSpPr>
          <p:nvPr>
            <p:ph type="title"/>
          </p:nvPr>
        </p:nvSpPr>
        <p:spPr/>
        <p:txBody>
          <a:bodyPr/>
          <a:lstStyle/>
          <a:p>
            <a:r>
              <a:rPr lang="en-US" dirty="0"/>
              <a:t>What Is A Modern Application?</a:t>
            </a:r>
          </a:p>
        </p:txBody>
      </p:sp>
      <p:sp>
        <p:nvSpPr>
          <p:cNvPr id="3" name="Content Placeholder 2">
            <a:extLst>
              <a:ext uri="{FF2B5EF4-FFF2-40B4-BE49-F238E27FC236}">
                <a16:creationId xmlns:a16="http://schemas.microsoft.com/office/drawing/2014/main" id="{82E5AC3F-7D8E-414B-A0E6-B8CE960A0BB9}"/>
              </a:ext>
            </a:extLst>
          </p:cNvPr>
          <p:cNvSpPr>
            <a:spLocks noGrp="1"/>
          </p:cNvSpPr>
          <p:nvPr>
            <p:ph idx="1"/>
          </p:nvPr>
        </p:nvSpPr>
        <p:spPr/>
        <p:txBody>
          <a:bodyPr>
            <a:noAutofit/>
          </a:bodyPr>
          <a:lstStyle/>
          <a:p>
            <a:r>
              <a:rPr lang="en-US" sz="3200" dirty="0"/>
              <a:t>Supports multiple client types</a:t>
            </a:r>
          </a:p>
          <a:p>
            <a:r>
              <a:rPr lang="en-US" sz="3200" dirty="0"/>
              <a:t>Provides an API for accessing data through services</a:t>
            </a:r>
          </a:p>
          <a:p>
            <a:r>
              <a:rPr lang="en-US" sz="3200" dirty="0"/>
              <a:t>Provides data in a generic, consumable format, such as JSON</a:t>
            </a:r>
          </a:p>
          <a:p>
            <a:r>
              <a:rPr lang="en-US" sz="3200" dirty="0"/>
              <a:t>Built on top of a modern stack that directly supports this type of application</a:t>
            </a:r>
          </a:p>
          <a:p>
            <a:r>
              <a:rPr lang="en-US" sz="3200" dirty="0"/>
              <a:t>Typically uses a microservices‑based application approach</a:t>
            </a:r>
          </a:p>
          <a:p>
            <a:r>
              <a:rPr lang="en-US" sz="3200" dirty="0"/>
              <a:t>However, some may prefer to use serverless applications</a:t>
            </a:r>
          </a:p>
          <a:p>
            <a:r>
              <a:rPr lang="en-US" sz="3200" dirty="0"/>
              <a:t>Can use combinations of all of the above</a:t>
            </a:r>
          </a:p>
        </p:txBody>
      </p:sp>
    </p:spTree>
    <p:extLst>
      <p:ext uri="{BB962C8B-B14F-4D97-AF65-F5344CB8AC3E}">
        <p14:creationId xmlns:p14="http://schemas.microsoft.com/office/powerpoint/2010/main" val="274859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9F0CED5A-45EA-4CE6-8737-0C57B60380E6}"/>
              </a:ext>
            </a:extLst>
          </p:cNvPr>
          <p:cNvSpPr/>
          <p:nvPr/>
        </p:nvSpPr>
        <p:spPr>
          <a:xfrm>
            <a:off x="4359268" y="2520737"/>
            <a:ext cx="3228722" cy="27795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49C60C-4A55-4610-A5C9-80A373F1088A}"/>
              </a:ext>
            </a:extLst>
          </p:cNvPr>
          <p:cNvSpPr>
            <a:spLocks noGrp="1"/>
          </p:cNvSpPr>
          <p:nvPr>
            <p:ph type="title"/>
          </p:nvPr>
        </p:nvSpPr>
        <p:spPr/>
        <p:txBody>
          <a:bodyPr>
            <a:normAutofit/>
          </a:bodyPr>
          <a:lstStyle/>
          <a:p>
            <a:r>
              <a:rPr lang="en-US" sz="4000" dirty="0"/>
              <a:t>Key Principals Of Modern Application Architecture</a:t>
            </a:r>
          </a:p>
        </p:txBody>
      </p:sp>
      <p:sp>
        <p:nvSpPr>
          <p:cNvPr id="6" name="Rectangle 5">
            <a:extLst>
              <a:ext uri="{FF2B5EF4-FFF2-40B4-BE49-F238E27FC236}">
                <a16:creationId xmlns:a16="http://schemas.microsoft.com/office/drawing/2014/main" id="{5010C5BF-8B37-4BE5-BCAE-22234A52E23E}"/>
              </a:ext>
            </a:extLst>
          </p:cNvPr>
          <p:cNvSpPr/>
          <p:nvPr/>
        </p:nvSpPr>
        <p:spPr>
          <a:xfrm>
            <a:off x="5394884" y="1874406"/>
            <a:ext cx="1197764"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Small</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37294AE4-A03D-46E2-8F75-4B23AF358873}"/>
              </a:ext>
            </a:extLst>
          </p:cNvPr>
          <p:cNvSpPr/>
          <p:nvPr/>
        </p:nvSpPr>
        <p:spPr>
          <a:xfrm>
            <a:off x="6429621" y="5300283"/>
            <a:ext cx="2340269" cy="1200329"/>
          </a:xfrm>
          <a:prstGeom prst="rect">
            <a:avLst/>
          </a:prstGeom>
          <a:noFill/>
        </p:spPr>
        <p:txBody>
          <a:bodyPr wrap="squar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Developer-oriented</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Rectangle 8">
            <a:extLst>
              <a:ext uri="{FF2B5EF4-FFF2-40B4-BE49-F238E27FC236}">
                <a16:creationId xmlns:a16="http://schemas.microsoft.com/office/drawing/2014/main" id="{9EE76B91-DD76-41BA-AD13-5D5049CC8FE4}"/>
              </a:ext>
            </a:extLst>
          </p:cNvPr>
          <p:cNvSpPr/>
          <p:nvPr/>
        </p:nvSpPr>
        <p:spPr>
          <a:xfrm>
            <a:off x="3257915" y="5300283"/>
            <a:ext cx="2259722"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Networked</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01065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C60C-4A55-4610-A5C9-80A373F1088A}"/>
              </a:ext>
            </a:extLst>
          </p:cNvPr>
          <p:cNvSpPr>
            <a:spLocks noGrp="1"/>
          </p:cNvSpPr>
          <p:nvPr>
            <p:ph type="title"/>
          </p:nvPr>
        </p:nvSpPr>
        <p:spPr/>
        <p:txBody>
          <a:bodyPr>
            <a:normAutofit/>
          </a:bodyPr>
          <a:lstStyle/>
          <a:p>
            <a:r>
              <a:rPr lang="en-US" sz="4000" dirty="0"/>
              <a:t>Key Principals Of Modern Application Architecture</a:t>
            </a:r>
          </a:p>
        </p:txBody>
      </p:sp>
      <p:grpSp>
        <p:nvGrpSpPr>
          <p:cNvPr id="13" name="Group 12">
            <a:extLst>
              <a:ext uri="{FF2B5EF4-FFF2-40B4-BE49-F238E27FC236}">
                <a16:creationId xmlns:a16="http://schemas.microsoft.com/office/drawing/2014/main" id="{C9154F22-FC42-45AE-83BA-915B3A59AF1B}"/>
              </a:ext>
            </a:extLst>
          </p:cNvPr>
          <p:cNvGrpSpPr/>
          <p:nvPr/>
        </p:nvGrpSpPr>
        <p:grpSpPr>
          <a:xfrm>
            <a:off x="174654" y="1866669"/>
            <a:ext cx="5511975" cy="4626206"/>
            <a:chOff x="3257915" y="1874406"/>
            <a:chExt cx="5511975" cy="4626206"/>
          </a:xfrm>
        </p:grpSpPr>
        <p:sp>
          <p:nvSpPr>
            <p:cNvPr id="6" name="Rectangle 5">
              <a:extLst>
                <a:ext uri="{FF2B5EF4-FFF2-40B4-BE49-F238E27FC236}">
                  <a16:creationId xmlns:a16="http://schemas.microsoft.com/office/drawing/2014/main" id="{5010C5BF-8B37-4BE5-BCAE-22234A52E23E}"/>
                </a:ext>
              </a:extLst>
            </p:cNvPr>
            <p:cNvSpPr/>
            <p:nvPr/>
          </p:nvSpPr>
          <p:spPr>
            <a:xfrm>
              <a:off x="5394884" y="1874406"/>
              <a:ext cx="1197764"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Small</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37294AE4-A03D-46E2-8F75-4B23AF358873}"/>
                </a:ext>
              </a:extLst>
            </p:cNvPr>
            <p:cNvSpPr/>
            <p:nvPr/>
          </p:nvSpPr>
          <p:spPr>
            <a:xfrm>
              <a:off x="6429621" y="5300283"/>
              <a:ext cx="2340269" cy="1200329"/>
            </a:xfrm>
            <a:prstGeom prst="rect">
              <a:avLst/>
            </a:prstGeom>
            <a:noFill/>
          </p:spPr>
          <p:txBody>
            <a:bodyPr wrap="squar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Developer-oriented</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9" name="Rectangle 8">
              <a:extLst>
                <a:ext uri="{FF2B5EF4-FFF2-40B4-BE49-F238E27FC236}">
                  <a16:creationId xmlns:a16="http://schemas.microsoft.com/office/drawing/2014/main" id="{9EE76B91-DD76-41BA-AD13-5D5049CC8FE4}"/>
                </a:ext>
              </a:extLst>
            </p:cNvPr>
            <p:cNvSpPr/>
            <p:nvPr/>
          </p:nvSpPr>
          <p:spPr>
            <a:xfrm>
              <a:off x="3257915" y="5300283"/>
              <a:ext cx="2259722" cy="646331"/>
            </a:xfrm>
            <a:prstGeom prst="rect">
              <a:avLst/>
            </a:prstGeom>
            <a:noFill/>
          </p:spPr>
          <p:txBody>
            <a:bodyPr wrap="non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Networked</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10" name="Isosceles Triangle 9">
              <a:extLst>
                <a:ext uri="{FF2B5EF4-FFF2-40B4-BE49-F238E27FC236}">
                  <a16:creationId xmlns:a16="http://schemas.microsoft.com/office/drawing/2014/main" id="{9F0CED5A-45EA-4CE6-8737-0C57B60380E6}"/>
                </a:ext>
              </a:extLst>
            </p:cNvPr>
            <p:cNvSpPr/>
            <p:nvPr/>
          </p:nvSpPr>
          <p:spPr>
            <a:xfrm>
              <a:off x="4359268" y="2520737"/>
              <a:ext cx="3228722" cy="27795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50AA8A0-4AC8-4989-B804-7EB7AAC12F3E}"/>
              </a:ext>
            </a:extLst>
          </p:cNvPr>
          <p:cNvSpPr txBox="1"/>
          <p:nvPr/>
        </p:nvSpPr>
        <p:spPr>
          <a:xfrm>
            <a:off x="4303007" y="2513000"/>
            <a:ext cx="6408549" cy="523220"/>
          </a:xfrm>
          <a:prstGeom prst="rect">
            <a:avLst/>
          </a:prstGeom>
          <a:noFill/>
        </p:spPr>
        <p:txBody>
          <a:bodyPr wrap="none" rtlCol="0">
            <a:spAutoFit/>
          </a:bodyPr>
          <a:lstStyle/>
          <a:p>
            <a:r>
              <a:rPr lang="en-US" sz="2800" dirty="0"/>
              <a:t>Apps are decomposed into small pieces to:</a:t>
            </a:r>
          </a:p>
        </p:txBody>
      </p:sp>
      <p:sp>
        <p:nvSpPr>
          <p:cNvPr id="12" name="TextBox 11">
            <a:extLst>
              <a:ext uri="{FF2B5EF4-FFF2-40B4-BE49-F238E27FC236}">
                <a16:creationId xmlns:a16="http://schemas.microsoft.com/office/drawing/2014/main" id="{CA84E365-963F-4839-8111-591D0AB03EED}"/>
              </a:ext>
            </a:extLst>
          </p:cNvPr>
          <p:cNvSpPr txBox="1"/>
          <p:nvPr/>
        </p:nvSpPr>
        <p:spPr>
          <a:xfrm>
            <a:off x="4303006" y="3065230"/>
            <a:ext cx="6268639" cy="523220"/>
          </a:xfrm>
          <a:prstGeom prst="rect">
            <a:avLst/>
          </a:prstGeom>
          <a:noFill/>
        </p:spPr>
        <p:txBody>
          <a:bodyPr wrap="none" rtlCol="0">
            <a:spAutoFit/>
          </a:bodyPr>
          <a:lstStyle/>
          <a:p>
            <a:r>
              <a:rPr lang="en-US" sz="2800" dirty="0"/>
              <a:t>- Lighten the cognitive load on developers</a:t>
            </a:r>
          </a:p>
        </p:txBody>
      </p:sp>
      <p:sp>
        <p:nvSpPr>
          <p:cNvPr id="14" name="TextBox 13">
            <a:extLst>
              <a:ext uri="{FF2B5EF4-FFF2-40B4-BE49-F238E27FC236}">
                <a16:creationId xmlns:a16="http://schemas.microsoft.com/office/drawing/2014/main" id="{80493B7B-1E9B-453F-AF76-0185B1D4DC8A}"/>
              </a:ext>
            </a:extLst>
          </p:cNvPr>
          <p:cNvSpPr txBox="1"/>
          <p:nvPr/>
        </p:nvSpPr>
        <p:spPr>
          <a:xfrm>
            <a:off x="4303005" y="3650005"/>
            <a:ext cx="4758995" cy="523220"/>
          </a:xfrm>
          <a:prstGeom prst="rect">
            <a:avLst/>
          </a:prstGeom>
          <a:noFill/>
        </p:spPr>
        <p:txBody>
          <a:bodyPr wrap="none" rtlCol="0">
            <a:spAutoFit/>
          </a:bodyPr>
          <a:lstStyle/>
          <a:p>
            <a:r>
              <a:rPr lang="en-US" sz="2800" dirty="0"/>
              <a:t>- Make testing faster and easier</a:t>
            </a:r>
          </a:p>
        </p:txBody>
      </p:sp>
      <p:sp>
        <p:nvSpPr>
          <p:cNvPr id="15" name="TextBox 14">
            <a:extLst>
              <a:ext uri="{FF2B5EF4-FFF2-40B4-BE49-F238E27FC236}">
                <a16:creationId xmlns:a16="http://schemas.microsoft.com/office/drawing/2014/main" id="{9E62BDC0-908F-45E6-9D53-B7EEF901FC9C}"/>
              </a:ext>
            </a:extLst>
          </p:cNvPr>
          <p:cNvSpPr txBox="1"/>
          <p:nvPr/>
        </p:nvSpPr>
        <p:spPr>
          <a:xfrm>
            <a:off x="4303004" y="4202235"/>
            <a:ext cx="5854680" cy="523220"/>
          </a:xfrm>
          <a:prstGeom prst="rect">
            <a:avLst/>
          </a:prstGeom>
          <a:noFill/>
        </p:spPr>
        <p:txBody>
          <a:bodyPr wrap="none" rtlCol="0">
            <a:spAutoFit/>
          </a:bodyPr>
          <a:lstStyle/>
          <a:p>
            <a:r>
              <a:rPr lang="en-US" sz="2800" dirty="0"/>
              <a:t>- Speed delivery of application changes</a:t>
            </a:r>
          </a:p>
        </p:txBody>
      </p:sp>
    </p:spTree>
    <p:extLst>
      <p:ext uri="{BB962C8B-B14F-4D97-AF65-F5344CB8AC3E}">
        <p14:creationId xmlns:p14="http://schemas.microsoft.com/office/powerpoint/2010/main" val="195229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C60C-4A55-4610-A5C9-80A373F1088A}"/>
              </a:ext>
            </a:extLst>
          </p:cNvPr>
          <p:cNvSpPr>
            <a:spLocks noGrp="1"/>
          </p:cNvSpPr>
          <p:nvPr>
            <p:ph type="title"/>
          </p:nvPr>
        </p:nvSpPr>
        <p:spPr/>
        <p:txBody>
          <a:bodyPr>
            <a:normAutofit/>
          </a:bodyPr>
          <a:lstStyle/>
          <a:p>
            <a:r>
              <a:rPr lang="en-US" sz="4000" dirty="0"/>
              <a:t>Key Principals Of Modern Application Architecture</a:t>
            </a:r>
          </a:p>
        </p:txBody>
      </p:sp>
      <p:grpSp>
        <p:nvGrpSpPr>
          <p:cNvPr id="13" name="Group 12">
            <a:extLst>
              <a:ext uri="{FF2B5EF4-FFF2-40B4-BE49-F238E27FC236}">
                <a16:creationId xmlns:a16="http://schemas.microsoft.com/office/drawing/2014/main" id="{C9154F22-FC42-45AE-83BA-915B3A59AF1B}"/>
              </a:ext>
            </a:extLst>
          </p:cNvPr>
          <p:cNvGrpSpPr/>
          <p:nvPr/>
        </p:nvGrpSpPr>
        <p:grpSpPr>
          <a:xfrm>
            <a:off x="174654" y="1866669"/>
            <a:ext cx="5511975" cy="4626206"/>
            <a:chOff x="3257915" y="1874406"/>
            <a:chExt cx="5511975" cy="4626206"/>
          </a:xfrm>
        </p:grpSpPr>
        <p:sp>
          <p:nvSpPr>
            <p:cNvPr id="6" name="Rectangle 5">
              <a:extLst>
                <a:ext uri="{FF2B5EF4-FFF2-40B4-BE49-F238E27FC236}">
                  <a16:creationId xmlns:a16="http://schemas.microsoft.com/office/drawing/2014/main" id="{5010C5BF-8B37-4BE5-BCAE-22234A52E23E}"/>
                </a:ext>
              </a:extLst>
            </p:cNvPr>
            <p:cNvSpPr/>
            <p:nvPr/>
          </p:nvSpPr>
          <p:spPr>
            <a:xfrm>
              <a:off x="5394884" y="1874406"/>
              <a:ext cx="1197764" cy="646331"/>
            </a:xfrm>
            <a:prstGeom prst="rect">
              <a:avLst/>
            </a:prstGeom>
            <a:noFill/>
          </p:spPr>
          <p:txBody>
            <a:bodyPr wrap="non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Small</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37294AE4-A03D-46E2-8F75-4B23AF358873}"/>
                </a:ext>
              </a:extLst>
            </p:cNvPr>
            <p:cNvSpPr/>
            <p:nvPr/>
          </p:nvSpPr>
          <p:spPr>
            <a:xfrm>
              <a:off x="6429621" y="5300283"/>
              <a:ext cx="2340269" cy="1200329"/>
            </a:xfrm>
            <a:prstGeom prst="rect">
              <a:avLst/>
            </a:prstGeom>
            <a:noFill/>
          </p:spPr>
          <p:txBody>
            <a:bodyPr wrap="squar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Developer-oriented</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Rectangle 8">
              <a:extLst>
                <a:ext uri="{FF2B5EF4-FFF2-40B4-BE49-F238E27FC236}">
                  <a16:creationId xmlns:a16="http://schemas.microsoft.com/office/drawing/2014/main" id="{9EE76B91-DD76-41BA-AD13-5D5049CC8FE4}"/>
                </a:ext>
              </a:extLst>
            </p:cNvPr>
            <p:cNvSpPr/>
            <p:nvPr/>
          </p:nvSpPr>
          <p:spPr>
            <a:xfrm>
              <a:off x="3257915" y="5300283"/>
              <a:ext cx="2259722" cy="646331"/>
            </a:xfrm>
            <a:prstGeom prst="rect">
              <a:avLst/>
            </a:prstGeom>
            <a:noFill/>
          </p:spPr>
          <p:txBody>
            <a:bodyPr wrap="none" lIns="91440" tIns="45720" rIns="91440" bIns="45720">
              <a:spAutoFit/>
            </a:bodyPr>
            <a:lstStyle/>
            <a:p>
              <a:pPr algn="ctr"/>
              <a:r>
                <a:rPr lang="en-US" sz="3600" dirty="0">
                  <a:ln w="0"/>
                  <a:solidFill>
                    <a:schemeClr val="bg1">
                      <a:lumMod val="75000"/>
                    </a:schemeClr>
                  </a:solidFill>
                  <a:effectLst>
                    <a:outerShdw blurRad="38100" dist="25400" dir="5400000" algn="ctr" rotWithShape="0">
                      <a:srgbClr val="6E747A">
                        <a:alpha val="43000"/>
                      </a:srgbClr>
                    </a:outerShdw>
                  </a:effectLst>
                </a:rPr>
                <a:t>Networked</a:t>
              </a:r>
              <a:endParaRPr lang="en-US" sz="3600" b="0" cap="none" spc="0" dirty="0">
                <a:ln w="0"/>
                <a:solidFill>
                  <a:schemeClr val="bg1">
                    <a:lumMod val="75000"/>
                  </a:schemeClr>
                </a:solidFill>
                <a:effectLst>
                  <a:reflection blurRad="6350" stA="53000" endA="300" endPos="35500" dir="5400000" sy="-90000" algn="bl" rotWithShape="0"/>
                </a:effectLst>
              </a:endParaRPr>
            </a:p>
          </p:txBody>
        </p:sp>
        <p:sp>
          <p:nvSpPr>
            <p:cNvPr id="10" name="Isosceles Triangle 9">
              <a:extLst>
                <a:ext uri="{FF2B5EF4-FFF2-40B4-BE49-F238E27FC236}">
                  <a16:creationId xmlns:a16="http://schemas.microsoft.com/office/drawing/2014/main" id="{9F0CED5A-45EA-4CE6-8737-0C57B60380E6}"/>
                </a:ext>
              </a:extLst>
            </p:cNvPr>
            <p:cNvSpPr/>
            <p:nvPr/>
          </p:nvSpPr>
          <p:spPr>
            <a:xfrm>
              <a:off x="4359268" y="2520737"/>
              <a:ext cx="3228722" cy="277954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50AA8A0-4AC8-4989-B804-7EB7AAC12F3E}"/>
              </a:ext>
            </a:extLst>
          </p:cNvPr>
          <p:cNvSpPr txBox="1"/>
          <p:nvPr/>
        </p:nvSpPr>
        <p:spPr>
          <a:xfrm>
            <a:off x="4303007" y="2513000"/>
            <a:ext cx="7408024" cy="954107"/>
          </a:xfrm>
          <a:prstGeom prst="rect">
            <a:avLst/>
          </a:prstGeom>
          <a:noFill/>
        </p:spPr>
        <p:txBody>
          <a:bodyPr wrap="square" rtlCol="0">
            <a:spAutoFit/>
          </a:bodyPr>
          <a:lstStyle/>
          <a:p>
            <a:r>
              <a:rPr lang="en-US" sz="2800" dirty="0"/>
              <a:t>The development and delivery system are oriented to the developer:</a:t>
            </a:r>
          </a:p>
        </p:txBody>
      </p:sp>
      <p:sp>
        <p:nvSpPr>
          <p:cNvPr id="12" name="TextBox 11">
            <a:extLst>
              <a:ext uri="{FF2B5EF4-FFF2-40B4-BE49-F238E27FC236}">
                <a16:creationId xmlns:a16="http://schemas.microsoft.com/office/drawing/2014/main" id="{CA84E365-963F-4839-8111-591D0AB03EED}"/>
              </a:ext>
            </a:extLst>
          </p:cNvPr>
          <p:cNvSpPr txBox="1"/>
          <p:nvPr/>
        </p:nvSpPr>
        <p:spPr>
          <a:xfrm>
            <a:off x="4303007" y="3429000"/>
            <a:ext cx="7136826" cy="584775"/>
          </a:xfrm>
          <a:prstGeom prst="rect">
            <a:avLst/>
          </a:prstGeom>
          <a:noFill/>
        </p:spPr>
        <p:txBody>
          <a:bodyPr wrap="none" rtlCol="0">
            <a:spAutoFit/>
          </a:bodyPr>
          <a:lstStyle/>
          <a:p>
            <a:r>
              <a:rPr lang="en-US" sz="3200" dirty="0"/>
              <a:t>- </a:t>
            </a:r>
            <a:r>
              <a:rPr lang="en-US" sz="2800" dirty="0"/>
              <a:t>Development environment is easier to work in</a:t>
            </a:r>
          </a:p>
        </p:txBody>
      </p:sp>
      <p:sp>
        <p:nvSpPr>
          <p:cNvPr id="14" name="TextBox 13">
            <a:extLst>
              <a:ext uri="{FF2B5EF4-FFF2-40B4-BE49-F238E27FC236}">
                <a16:creationId xmlns:a16="http://schemas.microsoft.com/office/drawing/2014/main" id="{80493B7B-1E9B-453F-AF76-0185B1D4DC8A}"/>
              </a:ext>
            </a:extLst>
          </p:cNvPr>
          <p:cNvSpPr txBox="1"/>
          <p:nvPr/>
        </p:nvSpPr>
        <p:spPr>
          <a:xfrm>
            <a:off x="4303006" y="4013775"/>
            <a:ext cx="7246343" cy="523220"/>
          </a:xfrm>
          <a:prstGeom prst="rect">
            <a:avLst/>
          </a:prstGeom>
          <a:noFill/>
        </p:spPr>
        <p:txBody>
          <a:bodyPr wrap="none" rtlCol="0">
            <a:spAutoFit/>
          </a:bodyPr>
          <a:lstStyle/>
          <a:p>
            <a:r>
              <a:rPr lang="en-US" sz="2800" dirty="0"/>
              <a:t>- Architecture and code are easier to understand</a:t>
            </a:r>
          </a:p>
        </p:txBody>
      </p:sp>
      <p:sp>
        <p:nvSpPr>
          <p:cNvPr id="15" name="TextBox 14">
            <a:extLst>
              <a:ext uri="{FF2B5EF4-FFF2-40B4-BE49-F238E27FC236}">
                <a16:creationId xmlns:a16="http://schemas.microsoft.com/office/drawing/2014/main" id="{9E62BDC0-908F-45E6-9D53-B7EEF901FC9C}"/>
              </a:ext>
            </a:extLst>
          </p:cNvPr>
          <p:cNvSpPr txBox="1"/>
          <p:nvPr/>
        </p:nvSpPr>
        <p:spPr>
          <a:xfrm>
            <a:off x="4303005" y="4566005"/>
            <a:ext cx="7233262" cy="523220"/>
          </a:xfrm>
          <a:prstGeom prst="rect">
            <a:avLst/>
          </a:prstGeom>
          <a:noFill/>
        </p:spPr>
        <p:txBody>
          <a:bodyPr wrap="none" rtlCol="0">
            <a:spAutoFit/>
          </a:bodyPr>
          <a:lstStyle/>
          <a:p>
            <a:r>
              <a:rPr lang="en-US" sz="2800" dirty="0"/>
              <a:t>- DevOps creates easy-to-use tooling for delivery</a:t>
            </a:r>
          </a:p>
        </p:txBody>
      </p:sp>
    </p:spTree>
    <p:extLst>
      <p:ext uri="{BB962C8B-B14F-4D97-AF65-F5344CB8AC3E}">
        <p14:creationId xmlns:p14="http://schemas.microsoft.com/office/powerpoint/2010/main" val="121346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6734</Words>
  <Application>Microsoft Office PowerPoint</Application>
  <PresentationFormat>Widescreen</PresentationFormat>
  <Paragraphs>718</Paragraphs>
  <Slides>52</Slides>
  <Notes>41</Notes>
  <HiddenSlides>3</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Building  Cloud-Native Applications Using Azure Kubernetes Service (AKS)</vt:lpstr>
      <vt:lpstr>About Me</vt:lpstr>
      <vt:lpstr>Agenda</vt:lpstr>
      <vt:lpstr>What Is Cloud Native Development?</vt:lpstr>
      <vt:lpstr>What Is A 12-Factor Application?</vt:lpstr>
      <vt:lpstr>What Is A Modern Application?</vt:lpstr>
      <vt:lpstr>Key Principals Of Modern Application Architecture</vt:lpstr>
      <vt:lpstr>Key Principals Of Modern Application Architecture</vt:lpstr>
      <vt:lpstr>Key Principals Of Modern Application Architecture</vt:lpstr>
      <vt:lpstr>Key Principals Of Modern Application Architecture</vt:lpstr>
      <vt:lpstr>What Is A Container?</vt:lpstr>
      <vt:lpstr>What Is A Container?</vt:lpstr>
      <vt:lpstr>Docker Images And Layers</vt:lpstr>
      <vt:lpstr>What's The Difference Between Containers And Virtualization?</vt:lpstr>
      <vt:lpstr>What Other Benefits Do Containers Offer?</vt:lpstr>
      <vt:lpstr>Docker For Windows</vt:lpstr>
      <vt:lpstr>How To Build And Run/Debug Code In  Local Docker Containers</vt:lpstr>
      <vt:lpstr>PowerPoint Presentation</vt:lpstr>
      <vt:lpstr>Azure Container Registry</vt:lpstr>
      <vt:lpstr>How To Build And Push  Local Images To An  Azure Container Registry</vt:lpstr>
      <vt:lpstr>Kubernetes</vt:lpstr>
      <vt:lpstr>Origin Of Kubernetes</vt:lpstr>
      <vt:lpstr>Barebones AKS</vt:lpstr>
      <vt:lpstr>Kubernetes Objects</vt:lpstr>
      <vt:lpstr>What Is A Pod?</vt:lpstr>
      <vt:lpstr>What Is A Service?</vt:lpstr>
      <vt:lpstr>What Is A Namespace?</vt:lpstr>
      <vt:lpstr>What Is A ReplicaSet?</vt:lpstr>
      <vt:lpstr>What Is A Deployment?</vt:lpstr>
      <vt:lpstr>What Is A Node?</vt:lpstr>
      <vt:lpstr>What Is Ingress?</vt:lpstr>
      <vt:lpstr>How To Deploy  Local Containers To A  Local Kubernetes Cluster</vt:lpstr>
      <vt:lpstr>PowerPoint Presentation</vt:lpstr>
      <vt:lpstr>Azure Kubernetes Service</vt:lpstr>
      <vt:lpstr>How To Deploy  Local Containers To   Azure Kubernetes Service</vt:lpstr>
      <vt:lpstr>How Virtual Networks and Ingress Make AKS a Secure Environment</vt:lpstr>
      <vt:lpstr>Azure Resource Group</vt:lpstr>
      <vt:lpstr>Virtual Network</vt:lpstr>
      <vt:lpstr>Private and Public Subnets</vt:lpstr>
      <vt:lpstr>Private and Public Network Security Groups</vt:lpstr>
      <vt:lpstr>Azure Kubernetes Service  (AKS)</vt:lpstr>
      <vt:lpstr>NGINX  Ingress Controller, Load Balancer</vt:lpstr>
      <vt:lpstr>Azure Application Gateway with WAF, Public IP</vt:lpstr>
      <vt:lpstr>IBM  API Connect Endpoint</vt:lpstr>
      <vt:lpstr>AKS With Service Integrations </vt:lpstr>
      <vt:lpstr>Azure DevOps Pipeline</vt:lpstr>
      <vt:lpstr>How To Build And Deploy Apps To Azure Kubernetes Service Using Azure DevOps</vt:lpstr>
      <vt:lpstr>How to Manage Access, Security, and  Monitoring in AKS</vt:lpstr>
      <vt:lpstr>What Else Should I Do To Secure My Cloud Applications?</vt:lpstr>
      <vt:lpstr>OK, So How Do I Get Started With AKS?</vt:lpstr>
      <vt:lpstr>Contact Information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Cloud-Native Applications Using Azure Kubernetes Service (AKS)</dc:title>
  <dc:creator>Dennis Moon</dc:creator>
  <cp:lastModifiedBy>Dennis Moon</cp:lastModifiedBy>
  <cp:revision>28</cp:revision>
  <dcterms:created xsi:type="dcterms:W3CDTF">2019-02-24T16:22:45Z</dcterms:created>
  <dcterms:modified xsi:type="dcterms:W3CDTF">2021-09-01T12:51:08Z</dcterms:modified>
</cp:coreProperties>
</file>